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57" r:id="rId7"/>
    <p:sldId id="259" r:id="rId8"/>
    <p:sldId id="261" r:id="rId9"/>
    <p:sldId id="262" r:id="rId10"/>
    <p:sldId id="264" r:id="rId11"/>
    <p:sldId id="265" r:id="rId12"/>
    <p:sldId id="275" r:id="rId13"/>
    <p:sldId id="266" r:id="rId14"/>
    <p:sldId id="268" r:id="rId15"/>
    <p:sldId id="269" r:id="rId16"/>
    <p:sldId id="270" r:id="rId17"/>
    <p:sldId id="271" r:id="rId18"/>
    <p:sldId id="282" r:id="rId19"/>
    <p:sldId id="284" r:id="rId20"/>
    <p:sldId id="276" r:id="rId21"/>
    <p:sldId id="272" r:id="rId22"/>
    <p:sldId id="273" r:id="rId23"/>
    <p:sldId id="274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5486F6-95F3-4E5F-8EA9-C648BDC4BB2E}" v="11" dt="2023-07-23T12:55:10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656" y="1491711"/>
            <a:ext cx="657674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494964-AB22-4BE3-89DE-C8FFE9CE6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4656" y="4008048"/>
            <a:ext cx="657675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22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8505601-9A76-4DF9-91DE-3015AAB1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7BFBB7-0343-4F39-AEB9-8C43A7313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64A3A2-C509-4177-B6B4-A95A53F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303FB1-6A76-4AFE-9566-288028722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730A0E1-C4E6-4391-9005-B39C64C8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406266-58C4-45BF-8141-0CC001A5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FF74807-1812-433A-8B11-3BA63150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186851" cy="7321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05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81ADEE-B101-4DCE-AD93-3F02917D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117183" cy="7321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E8B76D-978A-4DF4-899B-A27561E0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09621DC-AD2D-4519-9EF5-74479044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8F471B-763F-44D3-BB5C-1193AD92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765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35B8A-3CBE-4607-95D2-C2A0318CC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0BA199-FD7E-4C56-867D-D606052F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4E5BAB-7531-440E-AD26-F2CF91C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682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753EF-03CE-4DC5-B930-3BCC0CD8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C21805-B2D5-4AC7-BF16-38AA12E1D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F8F2E-D9AC-4CAE-84C4-0297F6C0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F69EA-30AA-4423-96A0-0E3B852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059464-0BF0-42FE-88A6-32BCE41E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6F2F1D-B5F9-45C4-A601-B0A5C959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413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CD6DB1-2B29-42E2-BB44-5BB2BA10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9AB520-B425-4069-B352-C76EA2336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6B5A3D9-8B91-441D-AD35-CF545937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AF9B85-B5BC-4B63-BF18-8DF9997D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28598-5EB4-4AFC-9F7F-9501B02F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D0813-32E1-4B83-B7E7-EA200CEA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709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222D6-4EA4-46BA-9EAF-AC3EA6A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89CC036-A2D9-4EBA-A101-8BA15A7FE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9E13CE-7CAF-4F9A-AB6C-71639D90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B0FBF-24DE-460B-99C5-5D05D7CD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2177FB-EB9B-4CB0-AE4D-A48B24B0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718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5B84A4-6792-407D-96A0-20B4E14E1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19DA3C-3146-4FB9-BC86-74E5AC16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D06DBE-8539-48DE-915C-14DBAD45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4CA4E9-E29C-4B10-AD71-F2D66E5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8AEC3B-88A0-4F5F-B82D-10E40F8A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708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41B788A5-57D0-83AE-299A-A6CF65035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275" y="1727200"/>
            <a:ext cx="59817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BE4FC90B-AB53-5163-B78E-0743FFFAE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275" y="4291557"/>
            <a:ext cx="59817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34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239103" cy="7321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625B63-2C99-4F56-A449-BFB59154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  <a:lvl2pPr>
              <a:defRPr sz="2000">
                <a:latin typeface="Cambria Math" panose="02040503050406030204" pitchFamily="18" charset="0"/>
                <a:ea typeface="Cambria Math" panose="02040503050406030204" pitchFamily="18" charset="0"/>
              </a:defRPr>
            </a:lvl2pPr>
            <a:lvl3pPr>
              <a:defRPr sz="1800">
                <a:latin typeface="Cambria Math" panose="02040503050406030204" pitchFamily="18" charset="0"/>
                <a:ea typeface="Cambria Math" panose="02040503050406030204" pitchFamily="18" charset="0"/>
              </a:defRPr>
            </a:lvl3pPr>
            <a:lvl4pPr>
              <a:defRPr sz="1600">
                <a:latin typeface="Cambria Math" panose="02040503050406030204" pitchFamily="18" charset="0"/>
                <a:ea typeface="Cambria Math" panose="02040503050406030204" pitchFamily="18" charset="0"/>
              </a:defRPr>
            </a:lvl4pPr>
            <a:lvl5pPr>
              <a:defRPr sz="1600">
                <a:latin typeface="Cambria Math" panose="02040503050406030204" pitchFamily="18" charset="0"/>
                <a:ea typeface="Cambria Math" panose="020405030504060302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F5B5DB-A38D-4B62-86C1-6FF2455F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88EE8-8381-4B7A-BB55-8F5E77F3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8F50B-DB96-4559-A310-87034680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027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76B50-D483-4622-8ED1-7C7C279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68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formation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411" y="359655"/>
            <a:ext cx="11404239" cy="848078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Dates des formations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4" y="1904997"/>
            <a:ext cx="3048006" cy="3048006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4428000" y="5040000"/>
            <a:ext cx="6385654" cy="1158019"/>
            <a:chOff x="4372080" y="5068024"/>
            <a:chExt cx="6385654" cy="1158019"/>
          </a:xfrm>
        </p:grpSpPr>
        <p:sp>
          <p:nvSpPr>
            <p:cNvPr id="16" name="Parallélogramme 5"/>
            <p:cNvSpPr/>
            <p:nvPr/>
          </p:nvSpPr>
          <p:spPr>
            <a:xfrm>
              <a:off x="4841149" y="5249636"/>
              <a:ext cx="5916585" cy="868922"/>
            </a:xfrm>
            <a:custGeom>
              <a:avLst/>
              <a:gdLst>
                <a:gd name="connsiteX0" fmla="*/ 0 w 6025915"/>
                <a:gd name="connsiteY0" fmla="*/ 868922 h 868922"/>
                <a:gd name="connsiteX1" fmla="*/ 662032 w 6025915"/>
                <a:gd name="connsiteY1" fmla="*/ 0 h 868922"/>
                <a:gd name="connsiteX2" fmla="*/ 6025915 w 6025915"/>
                <a:gd name="connsiteY2" fmla="*/ 0 h 868922"/>
                <a:gd name="connsiteX3" fmla="*/ 5363883 w 6025915"/>
                <a:gd name="connsiteY3" fmla="*/ 868922 h 868922"/>
                <a:gd name="connsiteX4" fmla="*/ 0 w 6025915"/>
                <a:gd name="connsiteY4" fmla="*/ 868922 h 868922"/>
                <a:gd name="connsiteX0" fmla="*/ 0 w 5916585"/>
                <a:gd name="connsiteY0" fmla="*/ 868922 h 868922"/>
                <a:gd name="connsiteX1" fmla="*/ 552702 w 5916585"/>
                <a:gd name="connsiteY1" fmla="*/ 0 h 868922"/>
                <a:gd name="connsiteX2" fmla="*/ 5916585 w 5916585"/>
                <a:gd name="connsiteY2" fmla="*/ 0 h 868922"/>
                <a:gd name="connsiteX3" fmla="*/ 5254553 w 5916585"/>
                <a:gd name="connsiteY3" fmla="*/ 868922 h 868922"/>
                <a:gd name="connsiteX4" fmla="*/ 0 w 5916585"/>
                <a:gd name="connsiteY4" fmla="*/ 868922 h 86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585" h="868922">
                  <a:moveTo>
                    <a:pt x="0" y="868922"/>
                  </a:moveTo>
                  <a:lnTo>
                    <a:pt x="552702" y="0"/>
                  </a:lnTo>
                  <a:lnTo>
                    <a:pt x="5916585" y="0"/>
                  </a:lnTo>
                  <a:lnTo>
                    <a:pt x="5254553" y="868922"/>
                  </a:lnTo>
                  <a:lnTo>
                    <a:pt x="0" y="868922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-1454150" ty="88900" sx="5000" sy="5000" flip="xy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Parallélogramme 6"/>
            <p:cNvSpPr/>
            <p:nvPr/>
          </p:nvSpPr>
          <p:spPr>
            <a:xfrm>
              <a:off x="4884217" y="5329665"/>
              <a:ext cx="5692589" cy="788894"/>
            </a:xfrm>
            <a:custGeom>
              <a:avLst/>
              <a:gdLst>
                <a:gd name="connsiteX0" fmla="*/ 0 w 5853953"/>
                <a:gd name="connsiteY0" fmla="*/ 788894 h 788894"/>
                <a:gd name="connsiteX1" fmla="*/ 601058 w 5853953"/>
                <a:gd name="connsiteY1" fmla="*/ 0 h 788894"/>
                <a:gd name="connsiteX2" fmla="*/ 5853953 w 5853953"/>
                <a:gd name="connsiteY2" fmla="*/ 0 h 788894"/>
                <a:gd name="connsiteX3" fmla="*/ 5252895 w 5853953"/>
                <a:gd name="connsiteY3" fmla="*/ 788894 h 788894"/>
                <a:gd name="connsiteX4" fmla="*/ 0 w 5853953"/>
                <a:gd name="connsiteY4" fmla="*/ 788894 h 788894"/>
                <a:gd name="connsiteX0" fmla="*/ 0 w 5692589"/>
                <a:gd name="connsiteY0" fmla="*/ 788894 h 788894"/>
                <a:gd name="connsiteX1" fmla="*/ 439694 w 5692589"/>
                <a:gd name="connsiteY1" fmla="*/ 0 h 788894"/>
                <a:gd name="connsiteX2" fmla="*/ 5692589 w 5692589"/>
                <a:gd name="connsiteY2" fmla="*/ 0 h 788894"/>
                <a:gd name="connsiteX3" fmla="*/ 5091531 w 5692589"/>
                <a:gd name="connsiteY3" fmla="*/ 788894 h 788894"/>
                <a:gd name="connsiteX4" fmla="*/ 0 w 5692589"/>
                <a:gd name="connsiteY4" fmla="*/ 788894 h 7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92589" h="788894">
                  <a:moveTo>
                    <a:pt x="0" y="788894"/>
                  </a:moveTo>
                  <a:lnTo>
                    <a:pt x="439694" y="0"/>
                  </a:lnTo>
                  <a:lnTo>
                    <a:pt x="5692589" y="0"/>
                  </a:lnTo>
                  <a:lnTo>
                    <a:pt x="5091531" y="788894"/>
                  </a:lnTo>
                  <a:lnTo>
                    <a:pt x="0" y="7888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8" name="Groupe 17"/>
            <p:cNvGrpSpPr/>
            <p:nvPr/>
          </p:nvGrpSpPr>
          <p:grpSpPr>
            <a:xfrm>
              <a:off x="4372080" y="5068024"/>
              <a:ext cx="4396165" cy="1158019"/>
              <a:chOff x="996442" y="3693464"/>
              <a:chExt cx="4396165" cy="1158019"/>
            </a:xfrm>
            <a:blipFill dpi="0" rotWithShape="1">
              <a:blip r:embed="rId4"/>
              <a:srcRect/>
              <a:tile tx="-1454150" ty="88900" sx="5000" sy="5000" flip="xy" algn="tl"/>
            </a:blipFill>
          </p:grpSpPr>
          <p:sp>
            <p:nvSpPr>
              <p:cNvPr id="22" name="Parallélogramme 21"/>
              <p:cNvSpPr/>
              <p:nvPr/>
            </p:nvSpPr>
            <p:spPr>
              <a:xfrm>
                <a:off x="1681498" y="4403561"/>
                <a:ext cx="3711109" cy="447922"/>
              </a:xfrm>
              <a:prstGeom prst="parallelogram">
                <a:avLst>
                  <a:gd name="adj" fmla="val 761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Hexagone 22"/>
              <p:cNvSpPr/>
              <p:nvPr/>
            </p:nvSpPr>
            <p:spPr>
              <a:xfrm rot="1601584">
                <a:off x="996442" y="3693464"/>
                <a:ext cx="1228171" cy="1058768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1" name="ZoneTexte 20"/>
            <p:cNvSpPr txBox="1"/>
            <p:nvPr/>
          </p:nvSpPr>
          <p:spPr>
            <a:xfrm>
              <a:off x="4586509" y="5268567"/>
              <a:ext cx="66732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36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 flipH="1">
            <a:off x="5436000" y="3420000"/>
            <a:ext cx="6386400" cy="1158019"/>
            <a:chOff x="4752000" y="3348000"/>
            <a:chExt cx="6385654" cy="1158019"/>
          </a:xfrm>
        </p:grpSpPr>
        <p:sp>
          <p:nvSpPr>
            <p:cNvPr id="25" name="Parallélogramme 5"/>
            <p:cNvSpPr/>
            <p:nvPr/>
          </p:nvSpPr>
          <p:spPr>
            <a:xfrm>
              <a:off x="5221069" y="3529612"/>
              <a:ext cx="5916585" cy="868922"/>
            </a:xfrm>
            <a:custGeom>
              <a:avLst/>
              <a:gdLst>
                <a:gd name="connsiteX0" fmla="*/ 0 w 6025915"/>
                <a:gd name="connsiteY0" fmla="*/ 868922 h 868922"/>
                <a:gd name="connsiteX1" fmla="*/ 662032 w 6025915"/>
                <a:gd name="connsiteY1" fmla="*/ 0 h 868922"/>
                <a:gd name="connsiteX2" fmla="*/ 6025915 w 6025915"/>
                <a:gd name="connsiteY2" fmla="*/ 0 h 868922"/>
                <a:gd name="connsiteX3" fmla="*/ 5363883 w 6025915"/>
                <a:gd name="connsiteY3" fmla="*/ 868922 h 868922"/>
                <a:gd name="connsiteX4" fmla="*/ 0 w 6025915"/>
                <a:gd name="connsiteY4" fmla="*/ 868922 h 868922"/>
                <a:gd name="connsiteX0" fmla="*/ 0 w 5916585"/>
                <a:gd name="connsiteY0" fmla="*/ 868922 h 868922"/>
                <a:gd name="connsiteX1" fmla="*/ 552702 w 5916585"/>
                <a:gd name="connsiteY1" fmla="*/ 0 h 868922"/>
                <a:gd name="connsiteX2" fmla="*/ 5916585 w 5916585"/>
                <a:gd name="connsiteY2" fmla="*/ 0 h 868922"/>
                <a:gd name="connsiteX3" fmla="*/ 5254553 w 5916585"/>
                <a:gd name="connsiteY3" fmla="*/ 868922 h 868922"/>
                <a:gd name="connsiteX4" fmla="*/ 0 w 5916585"/>
                <a:gd name="connsiteY4" fmla="*/ 868922 h 86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585" h="868922">
                  <a:moveTo>
                    <a:pt x="0" y="868922"/>
                  </a:moveTo>
                  <a:lnTo>
                    <a:pt x="552702" y="0"/>
                  </a:lnTo>
                  <a:lnTo>
                    <a:pt x="5916585" y="0"/>
                  </a:lnTo>
                  <a:lnTo>
                    <a:pt x="5254553" y="868922"/>
                  </a:lnTo>
                  <a:lnTo>
                    <a:pt x="0" y="868922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-1454150" ty="88900" sx="5000" sy="5000" flip="xy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Parallélogramme 6"/>
            <p:cNvSpPr/>
            <p:nvPr/>
          </p:nvSpPr>
          <p:spPr>
            <a:xfrm>
              <a:off x="5264137" y="3609641"/>
              <a:ext cx="5692589" cy="788894"/>
            </a:xfrm>
            <a:custGeom>
              <a:avLst/>
              <a:gdLst>
                <a:gd name="connsiteX0" fmla="*/ 0 w 5853953"/>
                <a:gd name="connsiteY0" fmla="*/ 788894 h 788894"/>
                <a:gd name="connsiteX1" fmla="*/ 601058 w 5853953"/>
                <a:gd name="connsiteY1" fmla="*/ 0 h 788894"/>
                <a:gd name="connsiteX2" fmla="*/ 5853953 w 5853953"/>
                <a:gd name="connsiteY2" fmla="*/ 0 h 788894"/>
                <a:gd name="connsiteX3" fmla="*/ 5252895 w 5853953"/>
                <a:gd name="connsiteY3" fmla="*/ 788894 h 788894"/>
                <a:gd name="connsiteX4" fmla="*/ 0 w 5853953"/>
                <a:gd name="connsiteY4" fmla="*/ 788894 h 788894"/>
                <a:gd name="connsiteX0" fmla="*/ 0 w 5692589"/>
                <a:gd name="connsiteY0" fmla="*/ 788894 h 788894"/>
                <a:gd name="connsiteX1" fmla="*/ 439694 w 5692589"/>
                <a:gd name="connsiteY1" fmla="*/ 0 h 788894"/>
                <a:gd name="connsiteX2" fmla="*/ 5692589 w 5692589"/>
                <a:gd name="connsiteY2" fmla="*/ 0 h 788894"/>
                <a:gd name="connsiteX3" fmla="*/ 5091531 w 5692589"/>
                <a:gd name="connsiteY3" fmla="*/ 788894 h 788894"/>
                <a:gd name="connsiteX4" fmla="*/ 0 w 5692589"/>
                <a:gd name="connsiteY4" fmla="*/ 788894 h 7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92589" h="788894">
                  <a:moveTo>
                    <a:pt x="0" y="788894"/>
                  </a:moveTo>
                  <a:lnTo>
                    <a:pt x="439694" y="0"/>
                  </a:lnTo>
                  <a:lnTo>
                    <a:pt x="5692589" y="0"/>
                  </a:lnTo>
                  <a:lnTo>
                    <a:pt x="5091531" y="788894"/>
                  </a:lnTo>
                  <a:lnTo>
                    <a:pt x="0" y="7888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7" name="Groupe 26"/>
            <p:cNvGrpSpPr/>
            <p:nvPr/>
          </p:nvGrpSpPr>
          <p:grpSpPr>
            <a:xfrm>
              <a:off x="4752000" y="3348000"/>
              <a:ext cx="4396165" cy="1158019"/>
              <a:chOff x="996442" y="3693464"/>
              <a:chExt cx="4396165" cy="1158019"/>
            </a:xfrm>
            <a:blipFill dpi="0" rotWithShape="1">
              <a:blip r:embed="rId4"/>
              <a:srcRect/>
              <a:tile tx="-1454150" ty="88900" sx="5000" sy="5000" flip="xy" algn="tl"/>
            </a:blipFill>
          </p:grpSpPr>
          <p:sp>
            <p:nvSpPr>
              <p:cNvPr id="31" name="Parallélogramme 30"/>
              <p:cNvSpPr/>
              <p:nvPr/>
            </p:nvSpPr>
            <p:spPr>
              <a:xfrm>
                <a:off x="1681498" y="4403561"/>
                <a:ext cx="3711109" cy="447922"/>
              </a:xfrm>
              <a:prstGeom prst="parallelogram">
                <a:avLst>
                  <a:gd name="adj" fmla="val 761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Hexagone 31"/>
              <p:cNvSpPr/>
              <p:nvPr/>
            </p:nvSpPr>
            <p:spPr>
              <a:xfrm rot="1601584">
                <a:off x="996442" y="3693464"/>
                <a:ext cx="1228171" cy="1058768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30" name="ZoneTexte 29"/>
            <p:cNvSpPr txBox="1"/>
            <p:nvPr/>
          </p:nvSpPr>
          <p:spPr>
            <a:xfrm>
              <a:off x="4966429" y="3548543"/>
              <a:ext cx="66732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36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39" name="Espace réservé du texte 36"/>
          <p:cNvSpPr>
            <a:spLocks noGrp="1"/>
          </p:cNvSpPr>
          <p:nvPr>
            <p:ph type="body" sz="quarter" idx="11" hasCustomPrompt="1"/>
          </p:nvPr>
        </p:nvSpPr>
        <p:spPr>
          <a:xfrm>
            <a:off x="5828531" y="5358608"/>
            <a:ext cx="4275138" cy="284005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Travaux Pratiques : Multiperceptron</a:t>
            </a:r>
          </a:p>
        </p:txBody>
      </p:sp>
      <p:sp>
        <p:nvSpPr>
          <p:cNvPr id="41" name="Espace réservé du texte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76365" y="3733720"/>
            <a:ext cx="4275138" cy="300138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Algorithme de backpropagation</a:t>
            </a:r>
          </a:p>
        </p:txBody>
      </p:sp>
      <p:sp>
        <p:nvSpPr>
          <p:cNvPr id="47" name="Espace réservé du texte 45"/>
          <p:cNvSpPr>
            <a:spLocks noGrp="1"/>
          </p:cNvSpPr>
          <p:nvPr>
            <p:ph type="body" sz="quarter" idx="14" hasCustomPrompt="1"/>
          </p:nvPr>
        </p:nvSpPr>
        <p:spPr>
          <a:xfrm>
            <a:off x="7880088" y="4119100"/>
            <a:ext cx="2805790" cy="447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Mercredi 30 septembre 	| 20h – 22h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Mardi 6 octobre 	| 20h – 22h</a:t>
            </a:r>
          </a:p>
        </p:txBody>
      </p:sp>
      <p:sp>
        <p:nvSpPr>
          <p:cNvPr id="50" name="Espace réservé du texte 48"/>
          <p:cNvSpPr>
            <a:spLocks noGrp="1"/>
          </p:cNvSpPr>
          <p:nvPr>
            <p:ph type="body" sz="quarter" idx="15" hasCustomPrompt="1"/>
          </p:nvPr>
        </p:nvSpPr>
        <p:spPr>
          <a:xfrm>
            <a:off x="5570275" y="5738350"/>
            <a:ext cx="2870151" cy="4476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Mercredi 7 octobre 	| 20h – 22h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Mardi 13 octobre 	| 20h – 22h</a:t>
            </a:r>
          </a:p>
        </p:txBody>
      </p:sp>
      <p:grpSp>
        <p:nvGrpSpPr>
          <p:cNvPr id="53" name="Groupe 52"/>
          <p:cNvGrpSpPr/>
          <p:nvPr/>
        </p:nvGrpSpPr>
        <p:grpSpPr>
          <a:xfrm>
            <a:off x="4428000" y="1800000"/>
            <a:ext cx="6385654" cy="1158019"/>
            <a:chOff x="4428000" y="1800000"/>
            <a:chExt cx="6385654" cy="1158019"/>
          </a:xfrm>
        </p:grpSpPr>
        <p:sp>
          <p:nvSpPr>
            <p:cNvPr id="54" name="Parallélogramme 5"/>
            <p:cNvSpPr/>
            <p:nvPr/>
          </p:nvSpPr>
          <p:spPr>
            <a:xfrm>
              <a:off x="4897069" y="1981612"/>
              <a:ext cx="5916585" cy="868922"/>
            </a:xfrm>
            <a:custGeom>
              <a:avLst/>
              <a:gdLst>
                <a:gd name="connsiteX0" fmla="*/ 0 w 6025915"/>
                <a:gd name="connsiteY0" fmla="*/ 868922 h 868922"/>
                <a:gd name="connsiteX1" fmla="*/ 662032 w 6025915"/>
                <a:gd name="connsiteY1" fmla="*/ 0 h 868922"/>
                <a:gd name="connsiteX2" fmla="*/ 6025915 w 6025915"/>
                <a:gd name="connsiteY2" fmla="*/ 0 h 868922"/>
                <a:gd name="connsiteX3" fmla="*/ 5363883 w 6025915"/>
                <a:gd name="connsiteY3" fmla="*/ 868922 h 868922"/>
                <a:gd name="connsiteX4" fmla="*/ 0 w 6025915"/>
                <a:gd name="connsiteY4" fmla="*/ 868922 h 868922"/>
                <a:gd name="connsiteX0" fmla="*/ 0 w 5916585"/>
                <a:gd name="connsiteY0" fmla="*/ 868922 h 868922"/>
                <a:gd name="connsiteX1" fmla="*/ 552702 w 5916585"/>
                <a:gd name="connsiteY1" fmla="*/ 0 h 868922"/>
                <a:gd name="connsiteX2" fmla="*/ 5916585 w 5916585"/>
                <a:gd name="connsiteY2" fmla="*/ 0 h 868922"/>
                <a:gd name="connsiteX3" fmla="*/ 5254553 w 5916585"/>
                <a:gd name="connsiteY3" fmla="*/ 868922 h 868922"/>
                <a:gd name="connsiteX4" fmla="*/ 0 w 5916585"/>
                <a:gd name="connsiteY4" fmla="*/ 868922 h 86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585" h="868922">
                  <a:moveTo>
                    <a:pt x="0" y="868922"/>
                  </a:moveTo>
                  <a:lnTo>
                    <a:pt x="552702" y="0"/>
                  </a:lnTo>
                  <a:lnTo>
                    <a:pt x="5916585" y="0"/>
                  </a:lnTo>
                  <a:lnTo>
                    <a:pt x="5254553" y="868922"/>
                  </a:lnTo>
                  <a:lnTo>
                    <a:pt x="0" y="868922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-1454150" ty="88900" sx="5000" sy="5000" flip="xy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Parallélogramme 6"/>
            <p:cNvSpPr/>
            <p:nvPr/>
          </p:nvSpPr>
          <p:spPr>
            <a:xfrm>
              <a:off x="4940137" y="2061641"/>
              <a:ext cx="5692589" cy="788894"/>
            </a:xfrm>
            <a:custGeom>
              <a:avLst/>
              <a:gdLst>
                <a:gd name="connsiteX0" fmla="*/ 0 w 5853953"/>
                <a:gd name="connsiteY0" fmla="*/ 788894 h 788894"/>
                <a:gd name="connsiteX1" fmla="*/ 601058 w 5853953"/>
                <a:gd name="connsiteY1" fmla="*/ 0 h 788894"/>
                <a:gd name="connsiteX2" fmla="*/ 5853953 w 5853953"/>
                <a:gd name="connsiteY2" fmla="*/ 0 h 788894"/>
                <a:gd name="connsiteX3" fmla="*/ 5252895 w 5853953"/>
                <a:gd name="connsiteY3" fmla="*/ 788894 h 788894"/>
                <a:gd name="connsiteX4" fmla="*/ 0 w 5853953"/>
                <a:gd name="connsiteY4" fmla="*/ 788894 h 788894"/>
                <a:gd name="connsiteX0" fmla="*/ 0 w 5692589"/>
                <a:gd name="connsiteY0" fmla="*/ 788894 h 788894"/>
                <a:gd name="connsiteX1" fmla="*/ 439694 w 5692589"/>
                <a:gd name="connsiteY1" fmla="*/ 0 h 788894"/>
                <a:gd name="connsiteX2" fmla="*/ 5692589 w 5692589"/>
                <a:gd name="connsiteY2" fmla="*/ 0 h 788894"/>
                <a:gd name="connsiteX3" fmla="*/ 5091531 w 5692589"/>
                <a:gd name="connsiteY3" fmla="*/ 788894 h 788894"/>
                <a:gd name="connsiteX4" fmla="*/ 0 w 5692589"/>
                <a:gd name="connsiteY4" fmla="*/ 788894 h 7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92589" h="788894">
                  <a:moveTo>
                    <a:pt x="0" y="788894"/>
                  </a:moveTo>
                  <a:lnTo>
                    <a:pt x="439694" y="0"/>
                  </a:lnTo>
                  <a:lnTo>
                    <a:pt x="5692589" y="0"/>
                  </a:lnTo>
                  <a:lnTo>
                    <a:pt x="5091531" y="788894"/>
                  </a:lnTo>
                  <a:lnTo>
                    <a:pt x="0" y="7888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6" name="Groupe 55"/>
            <p:cNvGrpSpPr/>
            <p:nvPr/>
          </p:nvGrpSpPr>
          <p:grpSpPr>
            <a:xfrm>
              <a:off x="4428000" y="1800000"/>
              <a:ext cx="4396165" cy="1158019"/>
              <a:chOff x="996442" y="3693464"/>
              <a:chExt cx="4396165" cy="1158019"/>
            </a:xfrm>
            <a:blipFill dpi="0" rotWithShape="1">
              <a:blip r:embed="rId4"/>
              <a:srcRect/>
              <a:tile tx="-1454150" ty="88900" sx="5000" sy="5000" flip="xy" algn="tl"/>
            </a:blipFill>
          </p:grpSpPr>
          <p:sp>
            <p:nvSpPr>
              <p:cNvPr id="58" name="Parallélogramme 57"/>
              <p:cNvSpPr/>
              <p:nvPr/>
            </p:nvSpPr>
            <p:spPr>
              <a:xfrm>
                <a:off x="1681498" y="4403561"/>
                <a:ext cx="3711109" cy="447922"/>
              </a:xfrm>
              <a:prstGeom prst="parallelogram">
                <a:avLst>
                  <a:gd name="adj" fmla="val 761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Hexagone 58"/>
              <p:cNvSpPr/>
              <p:nvPr/>
            </p:nvSpPr>
            <p:spPr>
              <a:xfrm rot="1601584">
                <a:off x="996442" y="3693464"/>
                <a:ext cx="1228171" cy="1058768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57" name="ZoneTexte 56"/>
            <p:cNvSpPr txBox="1"/>
            <p:nvPr/>
          </p:nvSpPr>
          <p:spPr>
            <a:xfrm>
              <a:off x="4642429" y="2000543"/>
              <a:ext cx="66732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36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60" name="Espace réservé du texte 36"/>
          <p:cNvSpPr>
            <a:spLocks noGrp="1"/>
          </p:cNvSpPr>
          <p:nvPr>
            <p:ph type="body" sz="quarter" idx="10" hasCustomPrompt="1"/>
          </p:nvPr>
        </p:nvSpPr>
        <p:spPr>
          <a:xfrm>
            <a:off x="5788517" y="2126668"/>
            <a:ext cx="4275138" cy="283340"/>
          </a:xfr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Introduction aux réseaux de neurones</a:t>
            </a:r>
          </a:p>
        </p:txBody>
      </p:sp>
      <p:sp>
        <p:nvSpPr>
          <p:cNvPr id="61" name="Espace réservé du texte 42"/>
          <p:cNvSpPr>
            <a:spLocks noGrp="1"/>
          </p:cNvSpPr>
          <p:nvPr>
            <p:ph type="body" sz="quarter" idx="13" hasCustomPrompt="1"/>
          </p:nvPr>
        </p:nvSpPr>
        <p:spPr>
          <a:xfrm>
            <a:off x="5564389" y="2498997"/>
            <a:ext cx="2922337" cy="45902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Mercredi 23 septembre 	| 20h – 21h30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Lundi 28 septembre 	| 17h30 – 19h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854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  <p:grpSp>
        <p:nvGrpSpPr>
          <p:cNvPr id="27" name="Groupe 26"/>
          <p:cNvGrpSpPr/>
          <p:nvPr/>
        </p:nvGrpSpPr>
        <p:grpSpPr>
          <a:xfrm>
            <a:off x="838199" y="1620824"/>
            <a:ext cx="6385654" cy="1164368"/>
            <a:chOff x="838199" y="1620824"/>
            <a:chExt cx="6385654" cy="1164368"/>
          </a:xfrm>
        </p:grpSpPr>
        <p:sp>
          <p:nvSpPr>
            <p:cNvPr id="18" name="Parallélogramme 17"/>
            <p:cNvSpPr/>
            <p:nvPr/>
          </p:nvSpPr>
          <p:spPr>
            <a:xfrm>
              <a:off x="1197938" y="1802436"/>
              <a:ext cx="6025915" cy="868922"/>
            </a:xfrm>
            <a:prstGeom prst="parallelogram">
              <a:avLst>
                <a:gd name="adj" fmla="val 76190"/>
              </a:avLst>
            </a:prstGeom>
            <a:blipFill dpi="0" rotWithShape="1">
              <a:blip r:embed="rId2"/>
              <a:srcRect/>
              <a:tile tx="0" ty="0" sx="5000" sy="5000" flip="xy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Parallélogramme 18"/>
            <p:cNvSpPr/>
            <p:nvPr/>
          </p:nvSpPr>
          <p:spPr>
            <a:xfrm>
              <a:off x="1188972" y="1882465"/>
              <a:ext cx="5853953" cy="788894"/>
            </a:xfrm>
            <a:prstGeom prst="parallelogram">
              <a:avLst>
                <a:gd name="adj" fmla="val 76190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838199" y="1620824"/>
              <a:ext cx="4396165" cy="1158019"/>
              <a:chOff x="996442" y="3693464"/>
              <a:chExt cx="4396165" cy="1158019"/>
            </a:xfrm>
            <a:blipFill dpi="0" rotWithShape="1">
              <a:blip r:embed="rId2"/>
              <a:srcRect/>
              <a:tile tx="-1454150" ty="88900" sx="5000" sy="5000" flip="xy" algn="tl"/>
            </a:blipFill>
          </p:grpSpPr>
          <p:sp>
            <p:nvSpPr>
              <p:cNvPr id="20" name="Parallélogramme 19"/>
              <p:cNvSpPr/>
              <p:nvPr/>
            </p:nvSpPr>
            <p:spPr>
              <a:xfrm>
                <a:off x="1681498" y="4403561"/>
                <a:ext cx="3711109" cy="447922"/>
              </a:xfrm>
              <a:prstGeom prst="parallelogram">
                <a:avLst>
                  <a:gd name="adj" fmla="val 761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Hexagone 16"/>
              <p:cNvSpPr/>
              <p:nvPr/>
            </p:nvSpPr>
            <p:spPr>
              <a:xfrm rot="1601584">
                <a:off x="996442" y="3693464"/>
                <a:ext cx="1228171" cy="1058768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24" name="ZoneTexte 23"/>
            <p:cNvSpPr txBox="1"/>
            <p:nvPr/>
          </p:nvSpPr>
          <p:spPr>
            <a:xfrm>
              <a:off x="1985997" y="2323527"/>
              <a:ext cx="2951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</a:rPr>
                <a:t>Mercredi 23 septembre 	| 20h</a:t>
              </a:r>
              <a:r>
                <a:rPr lang="fr-FR" sz="1200" baseline="0" dirty="0">
                  <a:solidFill>
                    <a:schemeClr val="bg1"/>
                  </a:solidFill>
                </a:rPr>
                <a:t> – 21h30 </a:t>
              </a:r>
            </a:p>
            <a:p>
              <a:r>
                <a:rPr lang="fr-FR" sz="1200" baseline="0" dirty="0">
                  <a:solidFill>
                    <a:schemeClr val="bg1"/>
                  </a:solidFill>
                </a:rPr>
                <a:t>Lundi 28 septembre 	| 17h30 – 19h</a:t>
              </a:r>
              <a:endParaRPr lang="fr-FR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2108947" y="1914633"/>
              <a:ext cx="45660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+mj-lt"/>
                </a:rPr>
                <a:t>Introduction aux réseaux de neurones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052628" y="1821367"/>
              <a:ext cx="66732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36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28" name="Parallélogramme 27"/>
          <p:cNvSpPr/>
          <p:nvPr/>
        </p:nvSpPr>
        <p:spPr>
          <a:xfrm>
            <a:off x="1197938" y="4510440"/>
            <a:ext cx="6025915" cy="868922"/>
          </a:xfrm>
          <a:prstGeom prst="parallelogram">
            <a:avLst>
              <a:gd name="adj" fmla="val 76190"/>
            </a:avLst>
          </a:prstGeom>
          <a:blipFill dpi="0" rotWithShape="1">
            <a:blip r:embed="rId2"/>
            <a:srcRect/>
            <a:tile tx="0" ty="0" sx="5000" sy="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Parallélogramme 28"/>
          <p:cNvSpPr/>
          <p:nvPr/>
        </p:nvSpPr>
        <p:spPr>
          <a:xfrm>
            <a:off x="1188972" y="4590469"/>
            <a:ext cx="5853953" cy="788894"/>
          </a:xfrm>
          <a:prstGeom prst="parallelogram">
            <a:avLst>
              <a:gd name="adj" fmla="val 7619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e 29"/>
          <p:cNvGrpSpPr/>
          <p:nvPr/>
        </p:nvGrpSpPr>
        <p:grpSpPr>
          <a:xfrm>
            <a:off x="838199" y="4328828"/>
            <a:ext cx="4396165" cy="1158019"/>
            <a:chOff x="996442" y="3693464"/>
            <a:chExt cx="4396165" cy="1158019"/>
          </a:xfrm>
          <a:blipFill dpi="0" rotWithShape="1">
            <a:blip r:embed="rId2"/>
            <a:srcRect/>
            <a:tile tx="-1454150" ty="88900" sx="5000" sy="5000" flip="xy" algn="tl"/>
          </a:blipFill>
        </p:grpSpPr>
        <p:sp>
          <p:nvSpPr>
            <p:cNvPr id="31" name="Parallélogramme 30"/>
            <p:cNvSpPr/>
            <p:nvPr/>
          </p:nvSpPr>
          <p:spPr>
            <a:xfrm>
              <a:off x="1681498" y="4403561"/>
              <a:ext cx="3711109" cy="447922"/>
            </a:xfrm>
            <a:prstGeom prst="parallelogram">
              <a:avLst>
                <a:gd name="adj" fmla="val 761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/>
            <p:cNvSpPr/>
            <p:nvPr/>
          </p:nvSpPr>
          <p:spPr>
            <a:xfrm rot="1601584">
              <a:off x="996442" y="3693464"/>
              <a:ext cx="1228171" cy="105876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3" name="ZoneTexte 32"/>
          <p:cNvSpPr txBox="1"/>
          <p:nvPr/>
        </p:nvSpPr>
        <p:spPr>
          <a:xfrm>
            <a:off x="1985997" y="5031531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Mercredi 7 octobre 	| 20h</a:t>
            </a:r>
            <a:r>
              <a:rPr lang="fr-FR" sz="1200" baseline="0" dirty="0">
                <a:solidFill>
                  <a:schemeClr val="bg1"/>
                </a:solidFill>
              </a:rPr>
              <a:t> – 22h </a:t>
            </a:r>
          </a:p>
          <a:p>
            <a:r>
              <a:rPr lang="fr-FR" sz="1200" baseline="0" dirty="0">
                <a:solidFill>
                  <a:schemeClr val="bg1"/>
                </a:solidFill>
              </a:rPr>
              <a:t>Mardi 13 octobre 	| 20h – 22h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108947" y="4622637"/>
            <a:ext cx="45660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rPr>
              <a:t>Travaux Pratiques : Multiperceptron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052628" y="4529371"/>
            <a:ext cx="6673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grpSp>
        <p:nvGrpSpPr>
          <p:cNvPr id="44" name="Groupe 43"/>
          <p:cNvGrpSpPr>
            <a:grpSpLocks noChangeAspect="1"/>
          </p:cNvGrpSpPr>
          <p:nvPr/>
        </p:nvGrpSpPr>
        <p:grpSpPr>
          <a:xfrm flipH="1">
            <a:off x="5234364" y="3051114"/>
            <a:ext cx="6386400" cy="1141857"/>
            <a:chOff x="4844842" y="3032248"/>
            <a:chExt cx="6385654" cy="1179647"/>
          </a:xfrm>
        </p:grpSpPr>
        <p:sp>
          <p:nvSpPr>
            <p:cNvPr id="36" name="Parallélogramme 35"/>
            <p:cNvSpPr/>
            <p:nvPr/>
          </p:nvSpPr>
          <p:spPr>
            <a:xfrm>
              <a:off x="5204581" y="3213860"/>
              <a:ext cx="6025915" cy="868922"/>
            </a:xfrm>
            <a:prstGeom prst="parallelogram">
              <a:avLst>
                <a:gd name="adj" fmla="val 76190"/>
              </a:avLst>
            </a:prstGeom>
            <a:blipFill dpi="0" rotWithShape="1">
              <a:blip r:embed="rId2"/>
              <a:srcRect/>
              <a:tile tx="0" ty="0" sx="5000" sy="5000" flip="xy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Parallélogramme 36"/>
            <p:cNvSpPr/>
            <p:nvPr/>
          </p:nvSpPr>
          <p:spPr>
            <a:xfrm>
              <a:off x="5195615" y="3293889"/>
              <a:ext cx="5853953" cy="788894"/>
            </a:xfrm>
            <a:prstGeom prst="parallelogram">
              <a:avLst>
                <a:gd name="adj" fmla="val 76190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/>
            <p:cNvGrpSpPr/>
            <p:nvPr/>
          </p:nvGrpSpPr>
          <p:grpSpPr>
            <a:xfrm>
              <a:off x="4844842" y="3032248"/>
              <a:ext cx="4396165" cy="1158019"/>
              <a:chOff x="996442" y="3693464"/>
              <a:chExt cx="4396165" cy="1158019"/>
            </a:xfrm>
            <a:blipFill dpi="0" rotWithShape="1">
              <a:blip r:embed="rId2"/>
              <a:srcRect/>
              <a:tile tx="-1454150" ty="88900" sx="5000" sy="5000" flip="xy" algn="tl"/>
            </a:blipFill>
          </p:grpSpPr>
          <p:sp>
            <p:nvSpPr>
              <p:cNvPr id="39" name="Parallélogramme 38"/>
              <p:cNvSpPr/>
              <p:nvPr/>
            </p:nvSpPr>
            <p:spPr>
              <a:xfrm>
                <a:off x="1681498" y="4403561"/>
                <a:ext cx="3711109" cy="447922"/>
              </a:xfrm>
              <a:prstGeom prst="parallelogram">
                <a:avLst>
                  <a:gd name="adj" fmla="val 761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Hexagone 39"/>
              <p:cNvSpPr/>
              <p:nvPr/>
            </p:nvSpPr>
            <p:spPr>
              <a:xfrm rot="1601584">
                <a:off x="996442" y="3693464"/>
                <a:ext cx="1228171" cy="1058768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1" name="ZoneTexte 40"/>
            <p:cNvSpPr txBox="1"/>
            <p:nvPr/>
          </p:nvSpPr>
          <p:spPr>
            <a:xfrm>
              <a:off x="6150061" y="3734951"/>
              <a:ext cx="2794029" cy="4769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</a:rPr>
                <a:t>Mercredi 30 septembre 	| 20h</a:t>
              </a:r>
              <a:r>
                <a:rPr lang="fr-FR" sz="1200" baseline="0" dirty="0">
                  <a:solidFill>
                    <a:schemeClr val="bg1"/>
                  </a:solidFill>
                </a:rPr>
                <a:t> – 22h </a:t>
              </a:r>
            </a:p>
            <a:p>
              <a:r>
                <a:rPr lang="fr-FR" sz="1200" baseline="0" dirty="0">
                  <a:solidFill>
                    <a:schemeClr val="bg1"/>
                  </a:solidFill>
                </a:rPr>
                <a:t>Mardi 6 octobre 	| 20h – 22h</a:t>
              </a:r>
              <a:endParaRPr lang="fr-FR"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115591" y="3319945"/>
              <a:ext cx="4566064" cy="38155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fr-FR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+mj-lt"/>
                </a:rPr>
                <a:t>Algorithme de </a:t>
              </a:r>
              <a:r>
                <a:rPr lang="fr-FR" dirty="0" err="1">
                  <a:solidFill>
                    <a:schemeClr val="tx2">
                      <a:lumMod val="90000"/>
                      <a:lumOff val="10000"/>
                    </a:schemeClr>
                  </a:solidFill>
                  <a:latin typeface="+mj-lt"/>
                </a:rPr>
                <a:t>backpropagation</a:t>
              </a:r>
              <a:endParaRPr lang="fr-FR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5059271" y="3222097"/>
              <a:ext cx="667320" cy="6677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36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53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8655" y="1509994"/>
            <a:ext cx="2844800" cy="603520"/>
          </a:xfrm>
        </p:spPr>
        <p:txBody>
          <a:bodyPr anchor="ctr" anchorCtr="0"/>
          <a:lstStyle>
            <a:lvl1pPr marL="0" indent="0">
              <a:buNone/>
              <a:defRPr sz="2400">
                <a:solidFill>
                  <a:srgbClr val="666666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 style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93371-24F6-45BE-BA6A-CB057652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E83A99-E49D-4CB3-BBF6-463AFD80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B8772B-AA9B-4144-B608-CC2D8BCB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557C605-217B-4050-B781-04B239888704}"/>
              </a:ext>
            </a:extLst>
          </p:cNvPr>
          <p:cNvSpPr txBox="1">
            <a:spLocks/>
          </p:cNvSpPr>
          <p:nvPr/>
        </p:nvSpPr>
        <p:spPr>
          <a:xfrm>
            <a:off x="838200" y="230118"/>
            <a:ext cx="10239103" cy="732155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grpSp>
        <p:nvGrpSpPr>
          <p:cNvPr id="31" name="Groupe 30"/>
          <p:cNvGrpSpPr/>
          <p:nvPr/>
        </p:nvGrpSpPr>
        <p:grpSpPr>
          <a:xfrm>
            <a:off x="398928" y="2352502"/>
            <a:ext cx="5395541" cy="3517363"/>
            <a:chOff x="398928" y="1864822"/>
            <a:chExt cx="5395541" cy="3517363"/>
          </a:xfrm>
        </p:grpSpPr>
        <p:grpSp>
          <p:nvGrpSpPr>
            <p:cNvPr id="28" name="Groupe 27"/>
            <p:cNvGrpSpPr/>
            <p:nvPr/>
          </p:nvGrpSpPr>
          <p:grpSpPr>
            <a:xfrm>
              <a:off x="398928" y="1864822"/>
              <a:ext cx="5395540" cy="1213659"/>
              <a:chOff x="398928" y="1864822"/>
              <a:chExt cx="5395540" cy="1213659"/>
            </a:xfrm>
          </p:grpSpPr>
          <p:sp>
            <p:nvSpPr>
              <p:cNvPr id="9" name="Organigramme : Processus 8"/>
              <p:cNvSpPr/>
              <p:nvPr/>
            </p:nvSpPr>
            <p:spPr>
              <a:xfrm>
                <a:off x="1428655" y="1864822"/>
                <a:ext cx="4365813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2" name="Organigramme : Connecteur page suivante 11"/>
              <p:cNvSpPr/>
              <p:nvPr/>
            </p:nvSpPr>
            <p:spPr>
              <a:xfrm>
                <a:off x="398928" y="1864823"/>
                <a:ext cx="878541" cy="1213658"/>
              </a:xfrm>
              <a:prstGeom prst="flowChartOffpageConnector">
                <a:avLst/>
              </a:pr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ABC</a:t>
                </a:r>
                <a:endParaRPr lang="en-US" dirty="0"/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398929" y="3015372"/>
              <a:ext cx="5395540" cy="1213658"/>
              <a:chOff x="398929" y="3015372"/>
              <a:chExt cx="5395540" cy="1213658"/>
            </a:xfrm>
          </p:grpSpPr>
          <p:sp>
            <p:nvSpPr>
              <p:cNvPr id="11" name="Organigramme : Processus 8"/>
              <p:cNvSpPr/>
              <p:nvPr/>
            </p:nvSpPr>
            <p:spPr>
              <a:xfrm>
                <a:off x="1428655" y="3015372"/>
                <a:ext cx="4365814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3" name="Organigramme : Connecteur page suivante 12"/>
              <p:cNvSpPr/>
              <p:nvPr/>
            </p:nvSpPr>
            <p:spPr>
              <a:xfrm>
                <a:off x="398929" y="3015372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DEF</a:t>
                </a:r>
                <a:endParaRPr lang="en-US" dirty="0"/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398928" y="4168527"/>
              <a:ext cx="5395541" cy="1213658"/>
              <a:chOff x="398928" y="4168527"/>
              <a:chExt cx="5395541" cy="1213658"/>
            </a:xfrm>
          </p:grpSpPr>
          <p:sp>
            <p:nvSpPr>
              <p:cNvPr id="10" name="Organigramme : Processus 8"/>
              <p:cNvSpPr/>
              <p:nvPr/>
            </p:nvSpPr>
            <p:spPr>
              <a:xfrm>
                <a:off x="1428655" y="4168527"/>
                <a:ext cx="4365814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5" name="Organigramme : Connecteur page suivante 12"/>
              <p:cNvSpPr/>
              <p:nvPr/>
            </p:nvSpPr>
            <p:spPr>
              <a:xfrm>
                <a:off x="398928" y="4168527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GHI</a:t>
                </a:r>
                <a:endParaRPr lang="en-US" dirty="0"/>
              </a:p>
            </p:txBody>
          </p:sp>
        </p:grpSp>
      </p:grpSp>
      <p:grpSp>
        <p:nvGrpSpPr>
          <p:cNvPr id="27" name="Groupe 26"/>
          <p:cNvGrpSpPr/>
          <p:nvPr/>
        </p:nvGrpSpPr>
        <p:grpSpPr>
          <a:xfrm>
            <a:off x="6361333" y="2351200"/>
            <a:ext cx="5395543" cy="3517362"/>
            <a:chOff x="6432453" y="1801714"/>
            <a:chExt cx="5395543" cy="3517362"/>
          </a:xfrm>
        </p:grpSpPr>
        <p:grpSp>
          <p:nvGrpSpPr>
            <p:cNvPr id="8" name="Groupe 7"/>
            <p:cNvGrpSpPr/>
            <p:nvPr/>
          </p:nvGrpSpPr>
          <p:grpSpPr>
            <a:xfrm>
              <a:off x="6432455" y="2952263"/>
              <a:ext cx="5395541" cy="1213658"/>
              <a:chOff x="6432455" y="2952263"/>
              <a:chExt cx="5395541" cy="1213658"/>
            </a:xfrm>
          </p:grpSpPr>
          <p:sp>
            <p:nvSpPr>
              <p:cNvPr id="17" name="Organigramme : Connecteur page suivante 12"/>
              <p:cNvSpPr/>
              <p:nvPr/>
            </p:nvSpPr>
            <p:spPr>
              <a:xfrm>
                <a:off x="10949455" y="2952263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DEF</a:t>
                </a:r>
                <a:endParaRPr lang="en-US" dirty="0"/>
              </a:p>
            </p:txBody>
          </p:sp>
          <p:sp>
            <p:nvSpPr>
              <p:cNvPr id="19" name="Organigramme : Processus 8"/>
              <p:cNvSpPr>
                <a:spLocks/>
              </p:cNvSpPr>
              <p:nvPr/>
            </p:nvSpPr>
            <p:spPr>
              <a:xfrm flipH="1">
                <a:off x="6432455" y="2952263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solidFill>
                  <a:srgbClr val="30303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  <p:grpSp>
          <p:nvGrpSpPr>
            <p:cNvPr id="2" name="Groupe 1"/>
            <p:cNvGrpSpPr/>
            <p:nvPr/>
          </p:nvGrpSpPr>
          <p:grpSpPr>
            <a:xfrm>
              <a:off x="6432454" y="1801714"/>
              <a:ext cx="5395541" cy="1213658"/>
              <a:chOff x="6432454" y="1801714"/>
              <a:chExt cx="5395541" cy="1213658"/>
            </a:xfrm>
          </p:grpSpPr>
          <p:sp>
            <p:nvSpPr>
              <p:cNvPr id="16" name="Organigramme : Connecteur page suivante 15"/>
              <p:cNvSpPr/>
              <p:nvPr/>
            </p:nvSpPr>
            <p:spPr>
              <a:xfrm>
                <a:off x="10949454" y="1801714"/>
                <a:ext cx="878541" cy="1213658"/>
              </a:xfrm>
              <a:prstGeom prst="flowChartOffpageConnector">
                <a:avLst/>
              </a:pr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ABC</a:t>
                </a:r>
                <a:endParaRPr lang="en-US" dirty="0"/>
              </a:p>
            </p:txBody>
          </p:sp>
          <p:sp>
            <p:nvSpPr>
              <p:cNvPr id="22" name="Organigramme : Processus 8"/>
              <p:cNvSpPr>
                <a:spLocks/>
              </p:cNvSpPr>
              <p:nvPr/>
            </p:nvSpPr>
            <p:spPr>
              <a:xfrm flipH="1">
                <a:off x="6432454" y="1801714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solidFill>
                  <a:srgbClr val="4A4A4A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  <p:grpSp>
          <p:nvGrpSpPr>
            <p:cNvPr id="26" name="Groupe 25"/>
            <p:cNvGrpSpPr/>
            <p:nvPr/>
          </p:nvGrpSpPr>
          <p:grpSpPr>
            <a:xfrm>
              <a:off x="6432453" y="4102812"/>
              <a:ext cx="5395542" cy="1216264"/>
              <a:chOff x="6432453" y="4102812"/>
              <a:chExt cx="5395542" cy="1216264"/>
            </a:xfrm>
          </p:grpSpPr>
          <p:sp>
            <p:nvSpPr>
              <p:cNvPr id="18" name="Organigramme : Connecteur page suivante 12"/>
              <p:cNvSpPr/>
              <p:nvPr/>
            </p:nvSpPr>
            <p:spPr>
              <a:xfrm>
                <a:off x="10949454" y="4105418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GHI</a:t>
                </a:r>
                <a:endParaRPr lang="en-US" dirty="0"/>
              </a:p>
            </p:txBody>
          </p:sp>
          <p:sp>
            <p:nvSpPr>
              <p:cNvPr id="25" name="Organigramme : Processus 8"/>
              <p:cNvSpPr>
                <a:spLocks/>
              </p:cNvSpPr>
              <p:nvPr/>
            </p:nvSpPr>
            <p:spPr>
              <a:xfrm flipH="1">
                <a:off x="6432453" y="4102812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</p:grp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53468" y="1485532"/>
            <a:ext cx="2844800" cy="603520"/>
          </a:xfrm>
        </p:spPr>
        <p:txBody>
          <a:bodyPr anchor="ctr" anchorCtr="0"/>
          <a:lstStyle>
            <a:lvl1pPr marL="0" indent="0" algn="r">
              <a:buNone/>
              <a:defRPr sz="2400">
                <a:solidFill>
                  <a:srgbClr val="666666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 style</a:t>
            </a:r>
          </a:p>
        </p:txBody>
      </p:sp>
    </p:spTree>
    <p:extLst>
      <p:ext uri="{BB962C8B-B14F-4D97-AF65-F5344CB8AC3E}">
        <p14:creationId xmlns:p14="http://schemas.microsoft.com/office/powerpoint/2010/main" val="3954684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_titr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DCF5C-076F-483D-B182-F3ABF847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317" y="182880"/>
            <a:ext cx="7892464" cy="1285237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6F7135-1DDB-40C2-B27B-BCCF55B88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754" y="192617"/>
            <a:ext cx="1265761" cy="1265761"/>
          </a:xfrm>
          <a:prstGeom prst="rect">
            <a:avLst/>
          </a:prstGeom>
        </p:spPr>
      </p:pic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9295" y="1916394"/>
            <a:ext cx="2844800" cy="603520"/>
          </a:xfr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 style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439568" y="2758902"/>
            <a:ext cx="5395541" cy="3517363"/>
            <a:chOff x="398928" y="1864822"/>
            <a:chExt cx="5395541" cy="3517363"/>
          </a:xfrm>
        </p:grpSpPr>
        <p:grpSp>
          <p:nvGrpSpPr>
            <p:cNvPr id="7" name="Groupe 6"/>
            <p:cNvGrpSpPr/>
            <p:nvPr/>
          </p:nvGrpSpPr>
          <p:grpSpPr>
            <a:xfrm>
              <a:off x="398928" y="1864822"/>
              <a:ext cx="5395540" cy="1213659"/>
              <a:chOff x="398928" y="1864822"/>
              <a:chExt cx="5395540" cy="1213659"/>
            </a:xfrm>
          </p:grpSpPr>
          <p:sp>
            <p:nvSpPr>
              <p:cNvPr id="15" name="Organigramme : Processus 8"/>
              <p:cNvSpPr/>
              <p:nvPr/>
            </p:nvSpPr>
            <p:spPr>
              <a:xfrm>
                <a:off x="1428655" y="1864822"/>
                <a:ext cx="4365813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6" name="Organigramme : Connecteur page suivante 15"/>
              <p:cNvSpPr/>
              <p:nvPr/>
            </p:nvSpPr>
            <p:spPr>
              <a:xfrm>
                <a:off x="398928" y="1864823"/>
                <a:ext cx="878541" cy="1213658"/>
              </a:xfrm>
              <a:prstGeom prst="flowChartOffpageConnector">
                <a:avLst/>
              </a:prstGeom>
              <a:solidFill>
                <a:srgbClr val="66666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ABC</a:t>
                </a:r>
                <a:endParaRPr lang="en-US" dirty="0"/>
              </a:p>
            </p:txBody>
          </p:sp>
        </p:grpSp>
        <p:grpSp>
          <p:nvGrpSpPr>
            <p:cNvPr id="9" name="Groupe 8"/>
            <p:cNvGrpSpPr/>
            <p:nvPr/>
          </p:nvGrpSpPr>
          <p:grpSpPr>
            <a:xfrm>
              <a:off x="398929" y="3015372"/>
              <a:ext cx="5395540" cy="1213658"/>
              <a:chOff x="398929" y="3015372"/>
              <a:chExt cx="5395540" cy="1213658"/>
            </a:xfrm>
          </p:grpSpPr>
          <p:sp>
            <p:nvSpPr>
              <p:cNvPr id="13" name="Organigramme : Processus 8"/>
              <p:cNvSpPr/>
              <p:nvPr/>
            </p:nvSpPr>
            <p:spPr>
              <a:xfrm>
                <a:off x="1428655" y="3015372"/>
                <a:ext cx="4365814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4" name="Organigramme : Connecteur page suivante 12"/>
              <p:cNvSpPr/>
              <p:nvPr/>
            </p:nvSpPr>
            <p:spPr>
              <a:xfrm>
                <a:off x="398929" y="3015372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DEF</a:t>
                </a:r>
                <a:endParaRPr lang="en-US" dirty="0"/>
              </a:p>
            </p:txBody>
          </p:sp>
        </p:grpSp>
        <p:grpSp>
          <p:nvGrpSpPr>
            <p:cNvPr id="10" name="Groupe 9"/>
            <p:cNvGrpSpPr/>
            <p:nvPr/>
          </p:nvGrpSpPr>
          <p:grpSpPr>
            <a:xfrm>
              <a:off x="398928" y="4168527"/>
              <a:ext cx="5395541" cy="1213658"/>
              <a:chOff x="398928" y="4168527"/>
              <a:chExt cx="5395541" cy="1213658"/>
            </a:xfrm>
          </p:grpSpPr>
          <p:sp>
            <p:nvSpPr>
              <p:cNvPr id="11" name="Organigramme : Processus 8"/>
              <p:cNvSpPr/>
              <p:nvPr/>
            </p:nvSpPr>
            <p:spPr>
              <a:xfrm>
                <a:off x="1428655" y="4168527"/>
                <a:ext cx="4365814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marL="0" lvl="0" algn="l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l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  <p:sp>
            <p:nvSpPr>
              <p:cNvPr id="12" name="Organigramme : Connecteur page suivante 12"/>
              <p:cNvSpPr/>
              <p:nvPr/>
            </p:nvSpPr>
            <p:spPr>
              <a:xfrm>
                <a:off x="398928" y="4168527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GHI</a:t>
                </a:r>
                <a:endParaRPr lang="en-US" dirty="0"/>
              </a:p>
            </p:txBody>
          </p:sp>
        </p:grpSp>
      </p:grpSp>
      <p:grpSp>
        <p:nvGrpSpPr>
          <p:cNvPr id="17" name="Groupe 16"/>
          <p:cNvGrpSpPr/>
          <p:nvPr/>
        </p:nvGrpSpPr>
        <p:grpSpPr>
          <a:xfrm>
            <a:off x="6401973" y="2757600"/>
            <a:ext cx="5395543" cy="3517362"/>
            <a:chOff x="6432453" y="1801714"/>
            <a:chExt cx="5395543" cy="3517362"/>
          </a:xfrm>
        </p:grpSpPr>
        <p:grpSp>
          <p:nvGrpSpPr>
            <p:cNvPr id="18" name="Groupe 17"/>
            <p:cNvGrpSpPr/>
            <p:nvPr/>
          </p:nvGrpSpPr>
          <p:grpSpPr>
            <a:xfrm>
              <a:off x="6432455" y="2952263"/>
              <a:ext cx="5395541" cy="1213658"/>
              <a:chOff x="6432455" y="2952263"/>
              <a:chExt cx="5395541" cy="1213658"/>
            </a:xfrm>
          </p:grpSpPr>
          <p:sp>
            <p:nvSpPr>
              <p:cNvPr id="25" name="Organigramme : Connecteur page suivante 12"/>
              <p:cNvSpPr/>
              <p:nvPr/>
            </p:nvSpPr>
            <p:spPr>
              <a:xfrm>
                <a:off x="10949455" y="2952263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DEF</a:t>
                </a:r>
                <a:endParaRPr lang="en-US" dirty="0"/>
              </a:p>
            </p:txBody>
          </p:sp>
          <p:sp>
            <p:nvSpPr>
              <p:cNvPr id="26" name="Organigramme : Processus 8"/>
              <p:cNvSpPr>
                <a:spLocks/>
              </p:cNvSpPr>
              <p:nvPr/>
            </p:nvSpPr>
            <p:spPr>
              <a:xfrm flipH="1">
                <a:off x="6432455" y="2952263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  <p:grpSp>
          <p:nvGrpSpPr>
            <p:cNvPr id="19" name="Groupe 18"/>
            <p:cNvGrpSpPr/>
            <p:nvPr/>
          </p:nvGrpSpPr>
          <p:grpSpPr>
            <a:xfrm>
              <a:off x="6432454" y="1801714"/>
              <a:ext cx="5395541" cy="1213658"/>
              <a:chOff x="6432454" y="1801714"/>
              <a:chExt cx="5395541" cy="1213658"/>
            </a:xfrm>
          </p:grpSpPr>
          <p:sp>
            <p:nvSpPr>
              <p:cNvPr id="23" name="Organigramme : Connecteur page suivante 22"/>
              <p:cNvSpPr/>
              <p:nvPr/>
            </p:nvSpPr>
            <p:spPr>
              <a:xfrm>
                <a:off x="10949454" y="1801714"/>
                <a:ext cx="878541" cy="1213658"/>
              </a:xfrm>
              <a:prstGeom prst="flowChartOffpageConnector">
                <a:avLst/>
              </a:prstGeom>
              <a:solidFill>
                <a:srgbClr val="66666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ABC</a:t>
                </a:r>
                <a:endParaRPr lang="en-US" dirty="0"/>
              </a:p>
            </p:txBody>
          </p:sp>
          <p:sp>
            <p:nvSpPr>
              <p:cNvPr id="24" name="Organigramme : Processus 8"/>
              <p:cNvSpPr>
                <a:spLocks/>
              </p:cNvSpPr>
              <p:nvPr/>
            </p:nvSpPr>
            <p:spPr>
              <a:xfrm flipH="1">
                <a:off x="6432454" y="1801714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  <p:grpSp>
          <p:nvGrpSpPr>
            <p:cNvPr id="20" name="Groupe 19"/>
            <p:cNvGrpSpPr/>
            <p:nvPr/>
          </p:nvGrpSpPr>
          <p:grpSpPr>
            <a:xfrm>
              <a:off x="6432453" y="4102812"/>
              <a:ext cx="5395542" cy="1216264"/>
              <a:chOff x="6432453" y="4102812"/>
              <a:chExt cx="5395542" cy="1216264"/>
            </a:xfrm>
          </p:grpSpPr>
          <p:sp>
            <p:nvSpPr>
              <p:cNvPr id="21" name="Organigramme : Connecteur page suivante 12"/>
              <p:cNvSpPr/>
              <p:nvPr/>
            </p:nvSpPr>
            <p:spPr>
              <a:xfrm>
                <a:off x="10949454" y="4105418"/>
                <a:ext cx="878541" cy="121365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8000 h 10000"/>
                  <a:gd name="connsiteX3" fmla="*/ 5000 w 10000"/>
                  <a:gd name="connsiteY3" fmla="*/ 10000 h 10000"/>
                  <a:gd name="connsiteX4" fmla="*/ 0 w 10000"/>
                  <a:gd name="connsiteY4" fmla="*/ 8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29 w 10000"/>
                  <a:gd name="connsiteY1" fmla="*/ 1830 h 10000"/>
                  <a:gd name="connsiteX2" fmla="*/ 10000 w 10000"/>
                  <a:gd name="connsiteY2" fmla="*/ 0 h 10000"/>
                  <a:gd name="connsiteX3" fmla="*/ 10000 w 10000"/>
                  <a:gd name="connsiteY3" fmla="*/ 8000 h 10000"/>
                  <a:gd name="connsiteX4" fmla="*/ 5000 w 10000"/>
                  <a:gd name="connsiteY4" fmla="*/ 10000 h 10000"/>
                  <a:gd name="connsiteX5" fmla="*/ 0 w 10000"/>
                  <a:gd name="connsiteY5" fmla="*/ 8000 h 10000"/>
                  <a:gd name="connsiteX6" fmla="*/ 0 w 10000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cubicBezTo>
                      <a:pt x="1647" y="624"/>
                      <a:pt x="3468" y="1227"/>
                      <a:pt x="5029" y="1830"/>
                    </a:cubicBezTo>
                    <a:lnTo>
                      <a:pt x="10000" y="0"/>
                    </a:lnTo>
                    <a:lnTo>
                      <a:pt x="10000" y="8000"/>
                    </a:lnTo>
                    <a:lnTo>
                      <a:pt x="5000" y="10000"/>
                    </a:lnTo>
                    <a:lnTo>
                      <a:pt x="0" y="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GHI</a:t>
                </a:r>
                <a:endParaRPr lang="en-US" dirty="0"/>
              </a:p>
            </p:txBody>
          </p:sp>
          <p:sp>
            <p:nvSpPr>
              <p:cNvPr id="22" name="Organigramme : Processus 8"/>
              <p:cNvSpPr>
                <a:spLocks/>
              </p:cNvSpPr>
              <p:nvPr/>
            </p:nvSpPr>
            <p:spPr>
              <a:xfrm flipH="1">
                <a:off x="6432453" y="4102812"/>
                <a:ext cx="4365815" cy="95020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7385 w 10000"/>
                  <a:gd name="connsiteY2" fmla="*/ 9974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304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215 w 10000"/>
                  <a:gd name="connsiteY2" fmla="*/ 988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164 w 10000"/>
                  <a:gd name="connsiteY2" fmla="*/ 9987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8164" y="9987"/>
                    </a:lnTo>
                    <a:lnTo>
                      <a:pt x="0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Ins="270000" rtlCol="0" anchor="ctr"/>
              <a:lstStyle/>
              <a:p>
                <a:pPr marL="0" lvl="0" algn="r"/>
                <a:r>
                  <a:rPr lang="fr-FR" b="0" dirty="0">
                    <a:latin typeface="+mn-lt"/>
                  </a:rPr>
                  <a:t>Modifiez le style du titre</a:t>
                </a:r>
              </a:p>
              <a:p>
                <a:pPr marL="0" algn="r"/>
                <a:r>
                  <a:rPr lang="fr-FR" b="0" dirty="0">
                    <a:latin typeface="+mj-lt"/>
                  </a:rPr>
                  <a:t>Date</a:t>
                </a:r>
                <a:endParaRPr lang="en-US" b="0" dirty="0">
                  <a:latin typeface="+mj-lt"/>
                </a:endParaRPr>
              </a:p>
            </p:txBody>
          </p:sp>
        </p:grpSp>
      </p:grp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F529529-817F-4F6C-B1BA-D790A830D7A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94108" y="1891932"/>
            <a:ext cx="2844800" cy="603520"/>
          </a:xfrm>
        </p:spPr>
        <p:txBody>
          <a:bodyPr anchor="ctr" anchorCtr="0"/>
          <a:lstStyle>
            <a:lvl1pPr marL="0" indent="0" algn="r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 style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3040" y="1747520"/>
            <a:ext cx="5823151" cy="4714240"/>
          </a:xfrm>
          <a:prstGeom prst="rect">
            <a:avLst/>
          </a:prstGeom>
          <a:noFill/>
          <a:ln w="19050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57345" y="1747520"/>
            <a:ext cx="5781324" cy="4714240"/>
          </a:xfrm>
          <a:prstGeom prst="rect">
            <a:avLst/>
          </a:prstGeom>
          <a:noFill/>
          <a:ln w="19050">
            <a:solidFill>
              <a:srgbClr val="66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4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89C185-6BDC-4823-A81F-9490426F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18"/>
            <a:ext cx="10186851" cy="7321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9EC1-BF24-4D23-90D6-FE535C7CE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7CF41D-D501-4E37-A43E-0E562356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D1D5D1-B644-4FD7-92BB-7404095C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EA3B12-56DF-4C1F-908B-E4584778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42FBE-D994-4B3C-B1D8-A5703F11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664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9CC6FB-925D-432D-AF48-CF8DB42C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2400"/>
            <a:ext cx="9974263" cy="809626"/>
          </a:xfrm>
          <a:prstGeom prst="rect">
            <a:avLst/>
          </a:prstGeom>
          <a:effectLst>
            <a:outerShdw blurRad="50800" dist="12700" dir="27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542BAD-79A4-4A69-9F77-303423950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4038"/>
            <a:ext cx="10531474" cy="4376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ABA7C8-74CE-41C1-86C5-E0B5A4DDC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199" y="6345238"/>
            <a:ext cx="2773363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E07D6-6598-4D9A-87A7-5C7262AD56D7}" type="datetimeFigureOut">
              <a:rPr lang="fr-FR" smtClean="0"/>
              <a:t>24/07/2023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6080B8-17DA-49A9-BDD9-531EE5BCA1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45238"/>
            <a:ext cx="4140201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F93BE0-941E-45A5-BFD1-B29B6ED69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5363" y="6345238"/>
            <a:ext cx="2773362" cy="396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AFE91-3CB4-474F-856F-6C1AA7B7F7E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63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62" r:id="rId3"/>
    <p:sldLayoutId id="2147483663" r:id="rId4"/>
    <p:sldLayoutId id="2147483675" r:id="rId5"/>
    <p:sldLayoutId id="2147483674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53816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803275" indent="-25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0763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4319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1260475" algn="l"/>
        </a:tabLst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orient="horz" pos="606">
          <p15:clr>
            <a:srgbClr val="F26B43"/>
          </p15:clr>
        </p15:guide>
        <p15:guide id="3" orient="horz" pos="731">
          <p15:clr>
            <a:srgbClr val="F26B43"/>
          </p15:clr>
        </p15:guide>
        <p15:guide id="4" orient="horz" pos="1149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3997">
          <p15:clr>
            <a:srgbClr val="F26B43"/>
          </p15:clr>
        </p15:guide>
        <p15:guide id="7" orient="horz" pos="4247">
          <p15:clr>
            <a:srgbClr val="F26B43"/>
          </p15:clr>
        </p15:guide>
        <p15:guide id="8" pos="529">
          <p15:clr>
            <a:srgbClr val="F26B43"/>
          </p15:clr>
        </p15:guide>
        <p15:guide id="9" pos="6811">
          <p15:clr>
            <a:srgbClr val="F26B43"/>
          </p15:clr>
        </p15:guide>
        <p15:guide id="10" pos="6970">
          <p15:clr>
            <a:srgbClr val="F26B43"/>
          </p15:clr>
        </p15:guide>
        <p15:guide id="11" pos="7537">
          <p15:clr>
            <a:srgbClr val="F26B43"/>
          </p15:clr>
        </p15:guide>
        <p15:guide id="12" pos="7174">
          <p15:clr>
            <a:srgbClr val="F26B43"/>
          </p15:clr>
        </p15:guide>
        <p15:guide id="13" pos="5428">
          <p15:clr>
            <a:srgbClr val="F26B43"/>
          </p15:clr>
        </p15:guide>
        <p15:guide id="14" pos="5155">
          <p15:clr>
            <a:srgbClr val="F26B43"/>
          </p15:clr>
        </p15:guide>
        <p15:guide id="15" pos="2547">
          <p15:clr>
            <a:srgbClr val="F26B43"/>
          </p15:clr>
        </p15:guide>
        <p15:guide id="16" pos="227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ian.koch@stryker.com" TargetMode="External"/><Relationship Id="rId2" Type="http://schemas.openxmlformats.org/officeDocument/2006/relationships/hyperlink" Target="mailto:clementwang200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Clementwang2001@gmail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8FFB-26B2-959D-C9C1-E436BFBBE4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0" i="0" dirty="0">
                <a:effectLst/>
                <a:latin typeface="Arial" panose="020B0604020202020204" pitchFamily="34" charset="0"/>
              </a:rPr>
              <a:t>High Speed Drill calibration </a:t>
            </a:r>
            <a:br>
              <a:rPr lang="en-US" sz="4400" b="0" i="0" dirty="0">
                <a:effectLst/>
                <a:latin typeface="Arial" panose="020B0604020202020204" pitchFamily="34" charset="0"/>
              </a:rPr>
            </a:br>
            <a:r>
              <a:rPr lang="en-US" sz="4400" b="0" i="0" dirty="0">
                <a:effectLst/>
                <a:latin typeface="Arial" panose="020B0604020202020204" pitchFamily="34" charset="0"/>
              </a:rPr>
              <a:t>A deep learning approach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26F44-8320-EB57-7055-9009DA7C6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Clement Wang</a:t>
            </a:r>
          </a:p>
          <a:p>
            <a:r>
              <a:rPr lang="fr-FR" dirty="0">
                <a:hlinkClick r:id="rId2"/>
              </a:rPr>
              <a:t>clementwang2001@gmail.com</a:t>
            </a:r>
            <a:endParaRPr lang="fr-FR" dirty="0"/>
          </a:p>
          <a:p>
            <a:r>
              <a:rPr lang="fr-FR" dirty="0" err="1"/>
              <a:t>Supervisor</a:t>
            </a:r>
            <a:r>
              <a:rPr lang="fr-FR" dirty="0"/>
              <a:t>: Christian Koch </a:t>
            </a:r>
            <a:r>
              <a:rPr lang="fr-FR" dirty="0">
                <a:hlinkClick r:id="rId3"/>
              </a:rPr>
              <a:t>christian.koch@stryker.com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175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Basic </a:t>
            </a:r>
            <a:r>
              <a:rPr lang="fr-FR" dirty="0" err="1"/>
              <a:t>understanding</a:t>
            </a:r>
            <a:r>
              <a:rPr lang="fr-FR" dirty="0"/>
              <a:t> of Deep </a:t>
            </a:r>
            <a:r>
              <a:rPr lang="fr-FR" dirty="0" err="1"/>
              <a:t>learning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882BBC-CB2E-A7DC-8060-E0E6A37C01BC}"/>
              </a:ext>
            </a:extLst>
          </p:cNvPr>
          <p:cNvSpPr/>
          <p:nvPr/>
        </p:nvSpPr>
        <p:spPr>
          <a:xfrm>
            <a:off x="231186" y="2379212"/>
            <a:ext cx="1846555" cy="1316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Inputs:</a:t>
            </a:r>
          </a:p>
          <a:p>
            <a:pPr algn="ctr"/>
            <a:r>
              <a:rPr lang="fr-FR" dirty="0"/>
              <a:t>512x512 images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6E3988-401C-0DFB-A04B-862D8A2697AE}"/>
              </a:ext>
            </a:extLst>
          </p:cNvPr>
          <p:cNvSpPr/>
          <p:nvPr/>
        </p:nvSpPr>
        <p:spPr>
          <a:xfrm>
            <a:off x="6548391" y="2440802"/>
            <a:ext cx="1846555" cy="11929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Outputs:</a:t>
            </a:r>
          </a:p>
          <a:p>
            <a:pPr algn="ctr"/>
            <a:r>
              <a:rPr lang="en-US" dirty="0"/>
              <a:t>Key points coordinates </a:t>
            </a:r>
          </a:p>
          <a:p>
            <a:pPr algn="ctr"/>
            <a:r>
              <a:rPr lang="en-US" dirty="0"/>
              <a:t>(2,)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4531091-8F6B-86AB-3F4C-E4868EDC0B91}"/>
                  </a:ext>
                </a:extLst>
              </p:cNvPr>
              <p:cNvSpPr/>
              <p:nvPr/>
            </p:nvSpPr>
            <p:spPr>
              <a:xfrm>
                <a:off x="2546410" y="1985266"/>
                <a:ext cx="3533312" cy="210400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4531091-8F6B-86AB-3F4C-E4868EDC0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10" y="1985266"/>
                <a:ext cx="3533312" cy="210400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4CA5AB-23DF-C2A6-093E-61932E143E1B}"/>
              </a:ext>
            </a:extLst>
          </p:cNvPr>
          <p:cNvSpPr/>
          <p:nvPr/>
        </p:nvSpPr>
        <p:spPr>
          <a:xfrm>
            <a:off x="9827580" y="2440803"/>
            <a:ext cx="1846555" cy="11929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Annotations</a:t>
            </a:r>
            <a:endParaRPr lang="en-US" dirty="0"/>
          </a:p>
        </p:txBody>
      </p:sp>
      <p:sp>
        <p:nvSpPr>
          <p:cNvPr id="10" name="Arrow: Left-Right-Up 9">
            <a:extLst>
              <a:ext uri="{FF2B5EF4-FFF2-40B4-BE49-F238E27FC236}">
                <a16:creationId xmlns:a16="http://schemas.microsoft.com/office/drawing/2014/main" id="{DDCA14D0-9EC8-C78B-170A-4A8A309D3C24}"/>
              </a:ext>
            </a:extLst>
          </p:cNvPr>
          <p:cNvSpPr/>
          <p:nvPr/>
        </p:nvSpPr>
        <p:spPr>
          <a:xfrm rot="10800000">
            <a:off x="8531624" y="2701030"/>
            <a:ext cx="1159277" cy="1455939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646397-E1DB-B70B-5754-353653CB899D}"/>
              </a:ext>
            </a:extLst>
          </p:cNvPr>
          <p:cNvSpPr/>
          <p:nvPr/>
        </p:nvSpPr>
        <p:spPr>
          <a:xfrm>
            <a:off x="7997114" y="4492101"/>
            <a:ext cx="2228295" cy="1313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B9DF213E-E8D6-B74B-A36F-EA2E7C01195C}"/>
              </a:ext>
            </a:extLst>
          </p:cNvPr>
          <p:cNvSpPr/>
          <p:nvPr/>
        </p:nvSpPr>
        <p:spPr>
          <a:xfrm rot="16200000">
            <a:off x="5248179" y="3103114"/>
            <a:ext cx="1086408" cy="33605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1A6588-6A50-37A1-1099-93D1598FEE6B}"/>
              </a:ext>
            </a:extLst>
          </p:cNvPr>
          <p:cNvSpPr txBox="1"/>
          <p:nvPr/>
        </p:nvSpPr>
        <p:spPr>
          <a:xfrm>
            <a:off x="2910491" y="53541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Training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09A0368-8F5D-F590-4F7D-2876971FFC38}"/>
              </a:ext>
            </a:extLst>
          </p:cNvPr>
          <p:cNvSpPr/>
          <p:nvPr/>
        </p:nvSpPr>
        <p:spPr>
          <a:xfrm>
            <a:off x="2165682" y="2794953"/>
            <a:ext cx="29278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5A52320-68B7-B15F-DA23-CD55C4392D52}"/>
              </a:ext>
            </a:extLst>
          </p:cNvPr>
          <p:cNvSpPr/>
          <p:nvPr/>
        </p:nvSpPr>
        <p:spPr>
          <a:xfrm>
            <a:off x="6167663" y="2794953"/>
            <a:ext cx="29278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4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</a:t>
            </a:r>
            <a:r>
              <a:rPr lang="fr-FR" dirty="0" err="1"/>
              <a:t>Implemented</a:t>
            </a:r>
            <a:r>
              <a:rPr lang="fr-FR" dirty="0"/>
              <a:t> architecture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4531091-8F6B-86AB-3F4C-E4868EDC0B91}"/>
                  </a:ext>
                </a:extLst>
              </p:cNvPr>
              <p:cNvSpPr/>
              <p:nvPr/>
            </p:nvSpPr>
            <p:spPr>
              <a:xfrm>
                <a:off x="7150965" y="1363752"/>
                <a:ext cx="3077590" cy="150622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Neural network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4531091-8F6B-86AB-3F4C-E4868EDC0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965" y="1363752"/>
                <a:ext cx="3077590" cy="150622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8C13F1CF-3734-8F30-AD6F-6EA6CC23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3" y="1447429"/>
            <a:ext cx="4755332" cy="229682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C1E561-1D8D-EA9F-D2A2-04DBB3D1052F}"/>
              </a:ext>
            </a:extLst>
          </p:cNvPr>
          <p:cNvSpPr txBox="1">
            <a:spLocks/>
          </p:cNvSpPr>
          <p:nvPr/>
        </p:nvSpPr>
        <p:spPr>
          <a:xfrm>
            <a:off x="5847426" y="3271460"/>
            <a:ext cx="5684668" cy="3549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HRNet</a:t>
            </a:r>
            <a:r>
              <a:rPr lang="fr-FR" dirty="0"/>
              <a:t>, one of the </a:t>
            </a:r>
            <a:r>
              <a:rPr lang="fr-FR" dirty="0" err="1"/>
              <a:t>latest</a:t>
            </a:r>
            <a:r>
              <a:rPr lang="fr-FR" dirty="0"/>
              <a:t> architecture in </a:t>
            </a:r>
            <a:r>
              <a:rPr lang="fr-FR" dirty="0" err="1"/>
              <a:t>semantic</a:t>
            </a:r>
            <a:r>
              <a:rPr lang="fr-FR" dirty="0"/>
              <a:t> key points </a:t>
            </a:r>
            <a:r>
              <a:rPr lang="fr-FR" dirty="0" err="1"/>
              <a:t>detection</a:t>
            </a:r>
            <a:endParaRPr lang="fr-FR" dirty="0"/>
          </a:p>
          <a:p>
            <a:r>
              <a:rPr lang="en-US" dirty="0"/>
              <a:t>Excels in capturing the connections between local and global features</a:t>
            </a:r>
          </a:p>
          <a:p>
            <a:r>
              <a:rPr lang="fr-FR" dirty="0"/>
              <a:t>Outputs a </a:t>
            </a:r>
            <a:r>
              <a:rPr lang="fr-FR" dirty="0" err="1"/>
              <a:t>Gaussian</a:t>
            </a:r>
            <a:r>
              <a:rPr lang="fr-FR" dirty="0"/>
              <a:t> </a:t>
            </a:r>
            <a:r>
              <a:rPr lang="fr-FR" dirty="0" err="1"/>
              <a:t>heatmap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coordinates</a:t>
            </a:r>
            <a:endParaRPr lang="fr-FR" dirty="0"/>
          </a:p>
          <a:p>
            <a:r>
              <a:rPr lang="fr-FR" dirty="0"/>
              <a:t>The output </a:t>
            </a:r>
            <a:r>
              <a:rPr lang="fr-FR" dirty="0" err="1"/>
              <a:t>resolution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4 times </a:t>
            </a:r>
            <a:r>
              <a:rPr lang="fr-FR" dirty="0" err="1"/>
              <a:t>smaller</a:t>
            </a:r>
            <a:r>
              <a:rPr lang="fr-FR" dirty="0"/>
              <a:t> on </a:t>
            </a:r>
            <a:r>
              <a:rPr lang="fr-FR" dirty="0" err="1"/>
              <a:t>each</a:t>
            </a:r>
            <a:r>
              <a:rPr lang="fr-FR" dirty="0"/>
              <a:t> dimension</a:t>
            </a:r>
            <a:endParaRPr lang="en-US" dirty="0"/>
          </a:p>
        </p:txBody>
      </p:sp>
      <p:pic>
        <p:nvPicPr>
          <p:cNvPr id="1026" name="Picture 2" descr="haltakov.eth 🧱🔨 on Twitter: &quot;Mean Square Error (MSE) For every sample, MSE  takes the difference between the ground truth and the model's prediction  and computes its square. Then, the average over all">
            <a:extLst>
              <a:ext uri="{FF2B5EF4-FFF2-40B4-BE49-F238E27FC236}">
                <a16:creationId xmlns:a16="http://schemas.microsoft.com/office/drawing/2014/main" id="{A6F70BEA-AAA0-FAB5-00DB-0E8AB4B6D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32" y="5761608"/>
            <a:ext cx="2420596" cy="136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hand holding a tool&#10;&#10;Description automatically generated">
            <a:extLst>
              <a:ext uri="{FF2B5EF4-FFF2-40B4-BE49-F238E27FC236}">
                <a16:creationId xmlns:a16="http://schemas.microsoft.com/office/drawing/2014/main" id="{4F38EA7B-707F-E3E3-58D1-5EFD461CF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4" y="3845868"/>
            <a:ext cx="2152096" cy="2152096"/>
          </a:xfrm>
          <a:prstGeom prst="rect">
            <a:avLst/>
          </a:prstGeom>
        </p:spPr>
      </p:pic>
      <p:pic>
        <p:nvPicPr>
          <p:cNvPr id="16" name="Picture 15" descr="A hand holding a telescopic device&#10;&#10;Description automatically generated">
            <a:extLst>
              <a:ext uri="{FF2B5EF4-FFF2-40B4-BE49-F238E27FC236}">
                <a16:creationId xmlns:a16="http://schemas.microsoft.com/office/drawing/2014/main" id="{6CA8C6F9-9163-571D-8E5C-5726E0C81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50" y="3845867"/>
            <a:ext cx="2152095" cy="2152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AB7285-81F0-7756-4E17-71A3521F7A51}"/>
              </a:ext>
            </a:extLst>
          </p:cNvPr>
          <p:cNvSpPr txBox="1"/>
          <p:nvPr/>
        </p:nvSpPr>
        <p:spPr>
          <a:xfrm>
            <a:off x="823301" y="62202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Loss</a:t>
            </a:r>
            <a:r>
              <a:rPr lang="fr-FR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34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diversity</a:t>
            </a:r>
            <a:r>
              <a:rPr lang="fr-FR" dirty="0"/>
              <a:t> in the images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691C0-0CBF-E9B7-D82B-0C04419FE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396" y="1247458"/>
            <a:ext cx="2883869" cy="1914110"/>
          </a:xfrm>
          <a:prstGeom prst="rect">
            <a:avLst/>
          </a:prstGeom>
        </p:spPr>
      </p:pic>
      <p:pic>
        <p:nvPicPr>
          <p:cNvPr id="9" name="Picture 8" descr="A screenshot of a device&#10;&#10;Description automatically generated">
            <a:extLst>
              <a:ext uri="{FF2B5EF4-FFF2-40B4-BE49-F238E27FC236}">
                <a16:creationId xmlns:a16="http://schemas.microsoft.com/office/drawing/2014/main" id="{5D6AD4A6-8B59-09D0-4876-B54D69FA2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07" y="3228799"/>
            <a:ext cx="2991245" cy="3328061"/>
          </a:xfrm>
          <a:prstGeom prst="rect">
            <a:avLst/>
          </a:prstGeom>
        </p:spPr>
      </p:pic>
      <p:pic>
        <p:nvPicPr>
          <p:cNvPr id="13" name="Picture 12" descr="A hand holding a stick in a hair salon&#10;&#10;Description automatically generated">
            <a:extLst>
              <a:ext uri="{FF2B5EF4-FFF2-40B4-BE49-F238E27FC236}">
                <a16:creationId xmlns:a16="http://schemas.microsoft.com/office/drawing/2014/main" id="{F1A168B0-1117-39F1-758A-32FC25321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752" y="2423079"/>
            <a:ext cx="3086457" cy="312546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C0F14AA-EF31-0E5A-6A83-B696D9EF0B40}"/>
              </a:ext>
            </a:extLst>
          </p:cNvPr>
          <p:cNvSpPr txBox="1">
            <a:spLocks/>
          </p:cNvSpPr>
          <p:nvPr/>
        </p:nvSpPr>
        <p:spPr>
          <a:xfrm>
            <a:off x="538579" y="2121238"/>
            <a:ext cx="4761390" cy="3549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set: 1,047 images</a:t>
            </a:r>
          </a:p>
          <a:p>
            <a:pPr marL="0" indent="0">
              <a:buNone/>
            </a:pPr>
            <a:r>
              <a:rPr lang="en-US" dirty="0"/>
              <a:t>    Test set 645 images</a:t>
            </a:r>
            <a:endParaRPr lang="fr-FR" dirty="0"/>
          </a:p>
          <a:p>
            <a:r>
              <a:rPr lang="fr-FR" dirty="0" err="1"/>
              <a:t>Synthetic</a:t>
            </a:r>
            <a:r>
              <a:rPr lang="fr-FR" dirty="0"/>
              <a:t> data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images </a:t>
            </a:r>
            <a:r>
              <a:rPr lang="fr-FR" dirty="0" err="1"/>
              <a:t>taken</a:t>
            </a:r>
            <a:r>
              <a:rPr lang="fr-FR" dirty="0"/>
              <a:t> in front of a </a:t>
            </a:r>
            <a:r>
              <a:rPr lang="fr-FR" dirty="0" err="1"/>
              <a:t>blue</a:t>
            </a:r>
            <a:r>
              <a:rPr lang="fr-FR" dirty="0"/>
              <a:t> drape to g</a:t>
            </a:r>
            <a:r>
              <a:rPr lang="en-US" dirty="0" err="1"/>
              <a:t>enerate</a:t>
            </a:r>
            <a:r>
              <a:rPr lang="en-US" dirty="0"/>
              <a:t> data with diverse background</a:t>
            </a:r>
          </a:p>
          <a:p>
            <a:r>
              <a:rPr lang="en-US" dirty="0"/>
              <a:t>Classic data augmentation: rotation, brightness and contrast, flipping, etc.</a:t>
            </a:r>
          </a:p>
        </p:txBody>
      </p:sp>
    </p:spTree>
    <p:extLst>
      <p:ext uri="{BB962C8B-B14F-4D97-AF65-F5344CB8AC3E}">
        <p14:creationId xmlns:p14="http://schemas.microsoft.com/office/powerpoint/2010/main" val="315633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</a:t>
            </a:r>
            <a:r>
              <a:rPr lang="fr-FR" dirty="0" err="1"/>
              <a:t>Postprocessing</a:t>
            </a:r>
            <a:r>
              <a:rPr lang="fr-FR" dirty="0"/>
              <a:t> and confidence score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C0F14AA-EF31-0E5A-6A83-B696D9EF0B40}"/>
              </a:ext>
            </a:extLst>
          </p:cNvPr>
          <p:cNvSpPr txBox="1">
            <a:spLocks/>
          </p:cNvSpPr>
          <p:nvPr/>
        </p:nvSpPr>
        <p:spPr>
          <a:xfrm>
            <a:off x="6096000" y="2218892"/>
            <a:ext cx="4761390" cy="3549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Coordinates</a:t>
            </a:r>
            <a:r>
              <a:rPr lang="fr-FR" dirty="0"/>
              <a:t> are </a:t>
            </a:r>
            <a:r>
              <a:rPr lang="fr-FR" dirty="0" err="1"/>
              <a:t>estimated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argmax</a:t>
            </a:r>
            <a:r>
              <a:rPr lang="fr-FR" dirty="0"/>
              <a:t> of the </a:t>
            </a:r>
            <a:r>
              <a:rPr lang="fr-FR" dirty="0" err="1"/>
              <a:t>heatmap</a:t>
            </a:r>
            <a:endParaRPr lang="fr-FR" dirty="0"/>
          </a:p>
          <a:p>
            <a:r>
              <a:rPr lang="fr-FR" dirty="0"/>
              <a:t>The maximum value of the </a:t>
            </a:r>
            <a:r>
              <a:rPr lang="fr-FR" dirty="0" err="1"/>
              <a:t>heatmap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0 and 1 and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a confidence score</a:t>
            </a:r>
          </a:p>
          <a:p>
            <a:r>
              <a:rPr lang="fr-FR" dirty="0"/>
              <a:t>A </a:t>
            </a:r>
            <a:r>
              <a:rPr lang="fr-FR" dirty="0" err="1"/>
              <a:t>threshold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discard</a:t>
            </a:r>
            <a:r>
              <a:rPr lang="fr-FR" dirty="0"/>
              <a:t> images </a:t>
            </a:r>
            <a:r>
              <a:rPr lang="fr-FR" dirty="0" err="1"/>
              <a:t>according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confidence score</a:t>
            </a:r>
            <a:endParaRPr lang="en-US" dirty="0"/>
          </a:p>
        </p:txBody>
      </p:sp>
      <p:pic>
        <p:nvPicPr>
          <p:cNvPr id="10" name="Picture 9" descr="A hand holding a tool&#10;&#10;Description automatically generated">
            <a:extLst>
              <a:ext uri="{FF2B5EF4-FFF2-40B4-BE49-F238E27FC236}">
                <a16:creationId xmlns:a16="http://schemas.microsoft.com/office/drawing/2014/main" id="{69E16AFF-A0A4-FA9F-42AC-CCD52617C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6" y="1373449"/>
            <a:ext cx="2159864" cy="2159864"/>
          </a:xfrm>
          <a:prstGeom prst="rect">
            <a:avLst/>
          </a:prstGeom>
        </p:spPr>
      </p:pic>
      <p:pic>
        <p:nvPicPr>
          <p:cNvPr id="12" name="Picture 11" descr="A person holding a device with a blue light&#10;&#10;Description automatically generated">
            <a:extLst>
              <a:ext uri="{FF2B5EF4-FFF2-40B4-BE49-F238E27FC236}">
                <a16:creationId xmlns:a16="http://schemas.microsoft.com/office/drawing/2014/main" id="{2970EF37-7940-CA9A-52CA-AB0213DDD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388" y="1373449"/>
            <a:ext cx="2159864" cy="2159864"/>
          </a:xfrm>
          <a:prstGeom prst="rect">
            <a:avLst/>
          </a:prstGeom>
        </p:spPr>
      </p:pic>
      <p:pic>
        <p:nvPicPr>
          <p:cNvPr id="16" name="Picture 15" descr="A person holding a tool&#10;&#10;Description automatically generated">
            <a:extLst>
              <a:ext uri="{FF2B5EF4-FFF2-40B4-BE49-F238E27FC236}">
                <a16:creationId xmlns:a16="http://schemas.microsoft.com/office/drawing/2014/main" id="{1E6FADBC-79A7-CEC3-EA15-930F96B1D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6" y="3718381"/>
            <a:ext cx="2159864" cy="21598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3B4EAB-EF1B-AE01-D529-F01403324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85" y="5981746"/>
            <a:ext cx="4743450" cy="771525"/>
          </a:xfrm>
          <a:prstGeom prst="rect">
            <a:avLst/>
          </a:prstGeom>
        </p:spPr>
      </p:pic>
      <p:pic>
        <p:nvPicPr>
          <p:cNvPr id="20" name="Picture 19" descr="A person holding a device&#10;&#10;Description automatically generated">
            <a:extLst>
              <a:ext uri="{FF2B5EF4-FFF2-40B4-BE49-F238E27FC236}">
                <a16:creationId xmlns:a16="http://schemas.microsoft.com/office/drawing/2014/main" id="{C1543158-E641-ACAC-D22D-4D3741185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397" y="3718381"/>
            <a:ext cx="2159864" cy="215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7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2D Key points </a:t>
            </a:r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en-US" dirty="0"/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80BA87EF-C09E-89C4-C708-8048956AC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07" y="1443316"/>
            <a:ext cx="4976674" cy="4976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6BA263-3B2B-3FAC-7D80-7ECE55369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63" y="1684447"/>
            <a:ext cx="6064626" cy="461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5E695A-2191-393A-A1C9-C960B910D487}"/>
              </a:ext>
            </a:extLst>
          </p:cNvPr>
          <p:cNvSpPr txBox="1"/>
          <p:nvPr/>
        </p:nvSpPr>
        <p:spPr>
          <a:xfrm>
            <a:off x="1729933" y="6303147"/>
            <a:ext cx="340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Random</a:t>
            </a:r>
            <a:r>
              <a:rPr lang="fr-FR" dirty="0"/>
              <a:t> test </a:t>
            </a:r>
            <a:r>
              <a:rPr lang="fr-FR" dirty="0" err="1"/>
              <a:t>samples</a:t>
            </a:r>
            <a:r>
              <a:rPr lang="fr-FR" dirty="0"/>
              <a:t> </a:t>
            </a:r>
            <a:r>
              <a:rPr lang="fr-FR" dirty="0" err="1"/>
              <a:t>visualization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9749C-1CEB-79A6-1F74-9FCC707089B6}"/>
              </a:ext>
            </a:extLst>
          </p:cNvPr>
          <p:cNvSpPr txBox="1"/>
          <p:nvPr/>
        </p:nvSpPr>
        <p:spPr>
          <a:xfrm>
            <a:off x="8268785" y="6303147"/>
            <a:ext cx="163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 set </a:t>
            </a:r>
            <a:r>
              <a:rPr lang="fr-FR" dirty="0" err="1"/>
              <a:t>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79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Qualitative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/>
              <a:t>– Best </a:t>
            </a:r>
            <a:r>
              <a:rPr lang="fr-FR" dirty="0" err="1"/>
              <a:t>samples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D7FFB1-2189-D6DF-07ED-37DFCC057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0" y="4065040"/>
            <a:ext cx="2676831" cy="2676831"/>
          </a:xfrm>
          <a:prstGeom prst="rect">
            <a:avLst/>
          </a:prstGeom>
        </p:spPr>
      </p:pic>
      <p:pic>
        <p:nvPicPr>
          <p:cNvPr id="22" name="Picture 21" descr="A person holding a metal object&#10;&#10;Description automatically generated">
            <a:extLst>
              <a:ext uri="{FF2B5EF4-FFF2-40B4-BE49-F238E27FC236}">
                <a16:creationId xmlns:a16="http://schemas.microsoft.com/office/drawing/2014/main" id="{DF156984-E026-A884-6A2D-EA48C0EF3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9" y="1281891"/>
            <a:ext cx="2676830" cy="2676830"/>
          </a:xfrm>
          <a:prstGeom prst="rect">
            <a:avLst/>
          </a:prstGeom>
        </p:spPr>
      </p:pic>
      <p:pic>
        <p:nvPicPr>
          <p:cNvPr id="24" name="Picture 23" descr="A person holding a black object&#10;&#10;Description automatically generated">
            <a:extLst>
              <a:ext uri="{FF2B5EF4-FFF2-40B4-BE49-F238E27FC236}">
                <a16:creationId xmlns:a16="http://schemas.microsoft.com/office/drawing/2014/main" id="{42DBF642-B6CC-E95E-2C58-A6179A463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61" y="1281891"/>
            <a:ext cx="2676830" cy="2676830"/>
          </a:xfrm>
          <a:prstGeom prst="rect">
            <a:avLst/>
          </a:prstGeom>
        </p:spPr>
      </p:pic>
      <p:pic>
        <p:nvPicPr>
          <p:cNvPr id="26" name="Picture 25" descr="A hand holding a tool&#10;&#10;Description automatically generated">
            <a:extLst>
              <a:ext uri="{FF2B5EF4-FFF2-40B4-BE49-F238E27FC236}">
                <a16:creationId xmlns:a16="http://schemas.microsoft.com/office/drawing/2014/main" id="{92CF5158-A657-3081-8B70-6255C72D0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03" y="1281891"/>
            <a:ext cx="2676830" cy="2676830"/>
          </a:xfrm>
          <a:prstGeom prst="rect">
            <a:avLst/>
          </a:prstGeom>
        </p:spPr>
      </p:pic>
      <p:pic>
        <p:nvPicPr>
          <p:cNvPr id="28" name="Picture 27" descr="A person holding a tool&#10;&#10;Description automatically generated">
            <a:extLst>
              <a:ext uri="{FF2B5EF4-FFF2-40B4-BE49-F238E27FC236}">
                <a16:creationId xmlns:a16="http://schemas.microsoft.com/office/drawing/2014/main" id="{A303E27E-8266-9FD5-645A-B84103C50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02" y="4065040"/>
            <a:ext cx="2676830" cy="2676830"/>
          </a:xfrm>
          <a:prstGeom prst="rect">
            <a:avLst/>
          </a:prstGeom>
        </p:spPr>
      </p:pic>
      <p:pic>
        <p:nvPicPr>
          <p:cNvPr id="30" name="Picture 29" descr="A person holding a antenna&#10;&#10;Description automatically generated">
            <a:extLst>
              <a:ext uri="{FF2B5EF4-FFF2-40B4-BE49-F238E27FC236}">
                <a16:creationId xmlns:a16="http://schemas.microsoft.com/office/drawing/2014/main" id="{ABD89601-BC88-BAA3-0C93-5872AB132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61" y="4065040"/>
            <a:ext cx="2676830" cy="2676830"/>
          </a:xfrm>
          <a:prstGeom prst="rect">
            <a:avLst/>
          </a:prstGeom>
        </p:spPr>
      </p:pic>
      <p:pic>
        <p:nvPicPr>
          <p:cNvPr id="5" name="Picture 4" descr="A person holding a tool&#10;&#10;Description automatically generated">
            <a:extLst>
              <a:ext uri="{FF2B5EF4-FFF2-40B4-BE49-F238E27FC236}">
                <a16:creationId xmlns:a16="http://schemas.microsoft.com/office/drawing/2014/main" id="{3C2C70A9-B92C-DCB8-39FD-44A22B177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552" y="4065040"/>
            <a:ext cx="2676832" cy="2676832"/>
          </a:xfrm>
          <a:prstGeom prst="rect">
            <a:avLst/>
          </a:prstGeom>
        </p:spPr>
      </p:pic>
      <p:pic>
        <p:nvPicPr>
          <p:cNvPr id="7" name="Picture 6" descr="A hand holding a tool&#10;&#10;Description automatically generated">
            <a:extLst>
              <a:ext uri="{FF2B5EF4-FFF2-40B4-BE49-F238E27FC236}">
                <a16:creationId xmlns:a16="http://schemas.microsoft.com/office/drawing/2014/main" id="{CEE3AC38-E33A-506A-796C-DB5F152220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554" y="1281891"/>
            <a:ext cx="2676830" cy="267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5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Qualitative </a:t>
            </a:r>
            <a:r>
              <a:rPr lang="fr-FR" dirty="0" err="1"/>
              <a:t>analysis</a:t>
            </a:r>
            <a:r>
              <a:rPr lang="fr-FR" dirty="0"/>
              <a:t> – </a:t>
            </a:r>
            <a:r>
              <a:rPr lang="fr-FR" dirty="0" err="1"/>
              <a:t>Worst</a:t>
            </a:r>
            <a:r>
              <a:rPr lang="fr-FR" dirty="0"/>
              <a:t> </a:t>
            </a:r>
            <a:r>
              <a:rPr lang="fr-FR" dirty="0" err="1"/>
              <a:t>samples</a:t>
            </a:r>
            <a:endParaRPr lang="en-US" dirty="0"/>
          </a:p>
        </p:txBody>
      </p:sp>
      <p:pic>
        <p:nvPicPr>
          <p:cNvPr id="3" name="Picture 2" descr="A person holding a tool&#10;&#10;Description automatically generated">
            <a:extLst>
              <a:ext uri="{FF2B5EF4-FFF2-40B4-BE49-F238E27FC236}">
                <a16:creationId xmlns:a16="http://schemas.microsoft.com/office/drawing/2014/main" id="{08B8CF7D-504B-CA41-20B1-9D11C966C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552" y="4065040"/>
            <a:ext cx="2676830" cy="2676830"/>
          </a:xfrm>
          <a:prstGeom prst="rect">
            <a:avLst/>
          </a:prstGeom>
        </p:spPr>
      </p:pic>
      <p:pic>
        <p:nvPicPr>
          <p:cNvPr id="4" name="Picture 3" descr="A hand holding a tool&#10;&#10;Description automatically generated">
            <a:extLst>
              <a:ext uri="{FF2B5EF4-FFF2-40B4-BE49-F238E27FC236}">
                <a16:creationId xmlns:a16="http://schemas.microsoft.com/office/drawing/2014/main" id="{05A1BA43-769C-9008-032B-75C25E7E7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552" y="1282083"/>
            <a:ext cx="2676830" cy="2676830"/>
          </a:xfrm>
          <a:prstGeom prst="rect">
            <a:avLst/>
          </a:prstGeom>
        </p:spPr>
      </p:pic>
      <p:pic>
        <p:nvPicPr>
          <p:cNvPr id="6" name="Picture 5" descr="A person holding a tool&#10;&#10;Description automatically generated">
            <a:extLst>
              <a:ext uri="{FF2B5EF4-FFF2-40B4-BE49-F238E27FC236}">
                <a16:creationId xmlns:a16="http://schemas.microsoft.com/office/drawing/2014/main" id="{8F8E7BD8-860B-3040-BECB-3EA56E85F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02" y="4065040"/>
            <a:ext cx="2676830" cy="2676830"/>
          </a:xfrm>
          <a:prstGeom prst="rect">
            <a:avLst/>
          </a:prstGeom>
        </p:spPr>
      </p:pic>
      <p:pic>
        <p:nvPicPr>
          <p:cNvPr id="8" name="Picture 7" descr="A hand holding a tool&#10;&#10;Description automatically generated">
            <a:extLst>
              <a:ext uri="{FF2B5EF4-FFF2-40B4-BE49-F238E27FC236}">
                <a16:creationId xmlns:a16="http://schemas.microsoft.com/office/drawing/2014/main" id="{C00D7A90-2372-4B3F-B46B-76DD58C1D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02" y="1281891"/>
            <a:ext cx="2676830" cy="2676830"/>
          </a:xfrm>
          <a:prstGeom prst="rect">
            <a:avLst/>
          </a:prstGeom>
        </p:spPr>
      </p:pic>
      <p:pic>
        <p:nvPicPr>
          <p:cNvPr id="9" name="Picture 8" descr="A person holding a metal tool&#10;&#10;Description automatically generated">
            <a:extLst>
              <a:ext uri="{FF2B5EF4-FFF2-40B4-BE49-F238E27FC236}">
                <a16:creationId xmlns:a16="http://schemas.microsoft.com/office/drawing/2014/main" id="{D84C656E-E785-72D2-4B5C-D205BD655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0" y="1281891"/>
            <a:ext cx="2676830" cy="2676830"/>
          </a:xfrm>
          <a:prstGeom prst="rect">
            <a:avLst/>
          </a:prstGeom>
        </p:spPr>
      </p:pic>
      <p:pic>
        <p:nvPicPr>
          <p:cNvPr id="10" name="Picture 9" descr="A hand holding a tool&#10;&#10;Description automatically generated">
            <a:extLst>
              <a:ext uri="{FF2B5EF4-FFF2-40B4-BE49-F238E27FC236}">
                <a16:creationId xmlns:a16="http://schemas.microsoft.com/office/drawing/2014/main" id="{533B2EF0-B333-BEEB-13A7-3FE711EC9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0" y="4065040"/>
            <a:ext cx="2676830" cy="2676830"/>
          </a:xfrm>
          <a:prstGeom prst="rect">
            <a:avLst/>
          </a:prstGeom>
        </p:spPr>
      </p:pic>
      <p:pic>
        <p:nvPicPr>
          <p:cNvPr id="11" name="Picture 10" descr="A person holding a metal object&#10;&#10;Description automatically generated">
            <a:extLst>
              <a:ext uri="{FF2B5EF4-FFF2-40B4-BE49-F238E27FC236}">
                <a16:creationId xmlns:a16="http://schemas.microsoft.com/office/drawing/2014/main" id="{338EE397-B435-BACD-256A-F6180E4F3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61" y="4065040"/>
            <a:ext cx="2676830" cy="2676830"/>
          </a:xfrm>
          <a:prstGeom prst="rect">
            <a:avLst/>
          </a:prstGeom>
        </p:spPr>
      </p:pic>
      <p:pic>
        <p:nvPicPr>
          <p:cNvPr id="12" name="Picture 11" descr="A hand holding a tool&#10;&#10;Description automatically generated">
            <a:extLst>
              <a:ext uri="{FF2B5EF4-FFF2-40B4-BE49-F238E27FC236}">
                <a16:creationId xmlns:a16="http://schemas.microsoft.com/office/drawing/2014/main" id="{3D661EF9-E494-9817-D0AC-122D6A26C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59" y="1281890"/>
            <a:ext cx="2676829" cy="267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7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37A0-B6D0-A0F7-2457-DFB72FAC0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IV. Triangulation </a:t>
            </a:r>
            <a:r>
              <a:rPr lang="fr-FR" dirty="0" err="1"/>
              <a:t>through</a:t>
            </a:r>
            <a:r>
              <a:rPr lang="fr-FR" dirty="0"/>
              <a:t> time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485D6-AC16-FE72-4C97-10D71D356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20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Triangulation pipeline</a:t>
            </a:r>
            <a:endParaRPr lang="en-US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10E152FF-9A39-51A0-C84F-5FAE81E86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62" y="1468819"/>
            <a:ext cx="8886592" cy="2889505"/>
          </a:xfrm>
          <a:prstGeom prst="rect">
            <a:avLst/>
          </a:prstGeom>
        </p:spPr>
      </p:pic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73C2AD03-CDE3-5A6C-6AA9-E3307AA28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89" y="4533841"/>
            <a:ext cx="8788938" cy="197771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D7A125-25BD-6532-A7A4-250BE89232EA}"/>
              </a:ext>
            </a:extLst>
          </p:cNvPr>
          <p:cNvSpPr txBox="1">
            <a:spLocks/>
          </p:cNvSpPr>
          <p:nvPr/>
        </p:nvSpPr>
        <p:spPr>
          <a:xfrm>
            <a:off x="378780" y="2831452"/>
            <a:ext cx="2488707" cy="843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Projection pipeline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AEEF3C-F887-6B29-91C9-0B9D6195345D}"/>
              </a:ext>
            </a:extLst>
          </p:cNvPr>
          <p:cNvSpPr txBox="1">
            <a:spLocks/>
          </p:cNvSpPr>
          <p:nvPr/>
        </p:nvSpPr>
        <p:spPr>
          <a:xfrm>
            <a:off x="378779" y="5122583"/>
            <a:ext cx="2488707" cy="843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Triangulation</a:t>
            </a:r>
            <a:r>
              <a:rPr lang="en-US" dirty="0"/>
              <a:t> pipeline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013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</a:t>
            </a:r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details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BF306-3600-C2CB-85D2-5775E349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47" y="2132305"/>
            <a:ext cx="2000250" cy="8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4E617F-459A-13AC-B58B-354C44C85387}"/>
              </a:ext>
            </a:extLst>
          </p:cNvPr>
          <p:cNvSpPr txBox="1"/>
          <p:nvPr/>
        </p:nvSpPr>
        <p:spPr>
          <a:xfrm>
            <a:off x="751573" y="1500325"/>
            <a:ext cx="191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coordinates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4816E-0023-8C8A-81F3-6E1C9E19B948}"/>
              </a:ext>
            </a:extLst>
          </p:cNvPr>
          <p:cNvSpPr txBox="1"/>
          <p:nvPr/>
        </p:nvSpPr>
        <p:spPr>
          <a:xfrm>
            <a:off x="434197" y="2932405"/>
            <a:ext cx="112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Unknown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ED616-6BA2-101F-93FD-2EC7A186CA55}"/>
              </a:ext>
            </a:extLst>
          </p:cNvPr>
          <p:cNvSpPr txBox="1"/>
          <p:nvPr/>
        </p:nvSpPr>
        <p:spPr>
          <a:xfrm>
            <a:off x="3435497" y="1361825"/>
            <a:ext cx="2482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Instrument tracker rotation and </a:t>
            </a:r>
            <a:r>
              <a:rPr lang="fr-FR" dirty="0" err="1"/>
              <a:t>translattion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6C24A7-3068-F30B-1A6F-8A2E595DD0A2}"/>
              </a:ext>
            </a:extLst>
          </p:cNvPr>
          <p:cNvSpPr txBox="1"/>
          <p:nvPr/>
        </p:nvSpPr>
        <p:spPr>
          <a:xfrm>
            <a:off x="3435497" y="2821574"/>
            <a:ext cx="1727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Unknown</a:t>
            </a:r>
            <a:r>
              <a:rPr lang="fr-FR" dirty="0"/>
              <a:t> 3D transformation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AF4C2D-5A96-2E66-0F2B-99978E959BFA}"/>
              </a:ext>
            </a:extLst>
          </p:cNvPr>
          <p:cNvCxnSpPr>
            <a:stCxn id="6" idx="2"/>
          </p:cNvCxnSpPr>
          <p:nvPr/>
        </p:nvCxnSpPr>
        <p:spPr>
          <a:xfrm>
            <a:off x="1708534" y="1869657"/>
            <a:ext cx="197137" cy="262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458A2C-2990-6157-E4AC-3574075B10FB}"/>
              </a:ext>
            </a:extLst>
          </p:cNvPr>
          <p:cNvCxnSpPr>
            <a:stCxn id="8" idx="0"/>
            <a:endCxn id="4" idx="1"/>
          </p:cNvCxnSpPr>
          <p:nvPr/>
        </p:nvCxnSpPr>
        <p:spPr>
          <a:xfrm flipV="1">
            <a:off x="996820" y="2532355"/>
            <a:ext cx="438427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2875AB-2313-E36F-0C5C-A6CAF4D81E68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272832" y="2627790"/>
            <a:ext cx="162665" cy="516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E46743-7838-A1B7-9A91-C0AA2C46089E}"/>
              </a:ext>
            </a:extLst>
          </p:cNvPr>
          <p:cNvCxnSpPr>
            <a:stCxn id="9" idx="1"/>
          </p:cNvCxnSpPr>
          <p:nvPr/>
        </p:nvCxnSpPr>
        <p:spPr>
          <a:xfrm flipH="1">
            <a:off x="2740172" y="1684991"/>
            <a:ext cx="695325" cy="69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F91C13-35A7-907B-9E2B-E34D53A45565}"/>
              </a:ext>
            </a:extLst>
          </p:cNvPr>
          <p:cNvCxnSpPr>
            <a:stCxn id="9" idx="1"/>
          </p:cNvCxnSpPr>
          <p:nvPr/>
        </p:nvCxnSpPr>
        <p:spPr>
          <a:xfrm flipH="1">
            <a:off x="3087834" y="1684991"/>
            <a:ext cx="347663" cy="69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11C327-65A7-6B05-C1E0-E28ECC2F1F1B}"/>
              </a:ext>
            </a:extLst>
          </p:cNvPr>
          <p:cNvSpPr txBox="1"/>
          <p:nvPr/>
        </p:nvSpPr>
        <p:spPr>
          <a:xfrm>
            <a:off x="1668817" y="3180979"/>
            <a:ext cx="1727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Intrinsic</a:t>
            </a:r>
            <a:r>
              <a:rPr lang="fr-FR" dirty="0"/>
              <a:t> matrix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A8972B-C64E-8389-2F06-2E322ED88A46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2435372" y="2627790"/>
            <a:ext cx="97168" cy="55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9840232-3F22-12CE-5C70-4D1A4941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58" y="3890798"/>
            <a:ext cx="1457325" cy="8667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7B886C-BB1E-C7D2-33EC-2F9EDA60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583" y="3890798"/>
            <a:ext cx="1484999" cy="7810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DE17CC-F5D0-904E-D143-6F2047C08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58" y="4933646"/>
            <a:ext cx="2447925" cy="4000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6095347-A460-7E5B-574A-3A03E9745C81}"/>
              </a:ext>
            </a:extLst>
          </p:cNvPr>
          <p:cNvSpPr txBox="1"/>
          <p:nvPr/>
        </p:nvSpPr>
        <p:spPr>
          <a:xfrm>
            <a:off x="686829" y="4059560"/>
            <a:ext cx="112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note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F6ABE3-FF19-4F8B-49BF-595330F50A9D}"/>
              </a:ext>
            </a:extLst>
          </p:cNvPr>
          <p:cNvSpPr txBox="1"/>
          <p:nvPr/>
        </p:nvSpPr>
        <p:spPr>
          <a:xfrm>
            <a:off x="689349" y="4933646"/>
            <a:ext cx="1125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Therefore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DA74C6-518D-49B8-06E5-AAC8C705F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174" y="5329740"/>
            <a:ext cx="2828925" cy="4667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6444F56-0B57-5EB9-A244-9A1FF6E345B3}"/>
              </a:ext>
            </a:extLst>
          </p:cNvPr>
          <p:cNvSpPr txBox="1"/>
          <p:nvPr/>
        </p:nvSpPr>
        <p:spPr>
          <a:xfrm>
            <a:off x="733736" y="5913019"/>
            <a:ext cx="4362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Last line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null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constraining</a:t>
            </a:r>
            <a:r>
              <a:rPr lang="fr-FR" dirty="0"/>
              <a:t> </a:t>
            </a:r>
            <a:r>
              <a:rPr lang="fr-FR" dirty="0" err="1"/>
              <a:t>equations</a:t>
            </a:r>
            <a:r>
              <a:rPr lang="fr-FR" dirty="0"/>
              <a:t> per image 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764E40-BF3B-08F9-7684-2278788B14DD}"/>
              </a:ext>
            </a:extLst>
          </p:cNvPr>
          <p:cNvSpPr/>
          <p:nvPr/>
        </p:nvSpPr>
        <p:spPr>
          <a:xfrm>
            <a:off x="5911061" y="1431294"/>
            <a:ext cx="45719" cy="51300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1FED2EC-B60C-FAF0-545A-00D02AAFA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0211" y="1543141"/>
            <a:ext cx="2200275" cy="13906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73F6F1-E36E-3250-BBED-8824140337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2478" y="1654700"/>
            <a:ext cx="1009650" cy="3429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3D672DA-62EC-8122-D913-3A382297868C}"/>
              </a:ext>
            </a:extLst>
          </p:cNvPr>
          <p:cNvSpPr txBox="1"/>
          <p:nvPr/>
        </p:nvSpPr>
        <p:spPr>
          <a:xfrm>
            <a:off x="8742124" y="1641484"/>
            <a:ext cx="4362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For an </a:t>
            </a:r>
            <a:r>
              <a:rPr lang="fr-FR" dirty="0" err="1"/>
              <a:t>ideal</a:t>
            </a:r>
            <a:r>
              <a:rPr lang="fr-FR" dirty="0"/>
              <a:t> case,</a:t>
            </a:r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77C46DF-A2FB-B553-EDAB-C228202D67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9195" y="2513305"/>
            <a:ext cx="3209925" cy="4191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EF93546-19B9-82E6-A19A-3EA77D4A69A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1945" b="55105"/>
          <a:stretch/>
        </p:blipFill>
        <p:spPr>
          <a:xfrm>
            <a:off x="6713821" y="3208216"/>
            <a:ext cx="2388833" cy="34209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C6725F8-6110-0898-24BE-9F0AA3DD96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587" t="55105"/>
          <a:stretch/>
        </p:blipFill>
        <p:spPr>
          <a:xfrm>
            <a:off x="9383696" y="3180979"/>
            <a:ext cx="1868649" cy="34209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97212B3-F5F6-7D2F-49B4-E67B2147E4D2}"/>
              </a:ext>
            </a:extLst>
          </p:cNvPr>
          <p:cNvSpPr/>
          <p:nvPr/>
        </p:nvSpPr>
        <p:spPr>
          <a:xfrm>
            <a:off x="6467995" y="4067209"/>
            <a:ext cx="5386635" cy="21141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693856C-FFCA-206C-F6AA-0F41420B19AF}"/>
              </a:ext>
            </a:extLst>
          </p:cNvPr>
          <p:cNvSpPr txBox="1">
            <a:spLocks/>
          </p:cNvSpPr>
          <p:nvPr/>
        </p:nvSpPr>
        <p:spPr>
          <a:xfrm>
            <a:off x="6596297" y="4180799"/>
            <a:ext cx="5187311" cy="1973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Each</a:t>
            </a:r>
            <a:r>
              <a:rPr lang="fr-FR" dirty="0"/>
              <a:t> image </a:t>
            </a:r>
            <a:r>
              <a:rPr lang="fr-FR" dirty="0" err="1"/>
              <a:t>constrains</a:t>
            </a:r>
            <a:r>
              <a:rPr lang="fr-FR" dirty="0"/>
              <a:t> the tip to </a:t>
            </a:r>
            <a:r>
              <a:rPr lang="fr-FR" dirty="0" err="1"/>
              <a:t>be</a:t>
            </a:r>
            <a:r>
              <a:rPr lang="fr-FR" dirty="0"/>
              <a:t> on a line in the 3D </a:t>
            </a:r>
            <a:r>
              <a:rPr lang="fr-FR" dirty="0" err="1"/>
              <a:t>space</a:t>
            </a:r>
            <a:endParaRPr lang="fr-FR" dirty="0"/>
          </a:p>
          <a:p>
            <a:pPr marL="0" indent="0">
              <a:buNone/>
            </a:pPr>
            <a:r>
              <a:rPr lang="en-US" dirty="0"/>
              <a:t>With more than 2 lines we can get the tip by optimizing the coordinates to match all lines</a:t>
            </a:r>
          </a:p>
        </p:txBody>
      </p:sp>
    </p:spTree>
    <p:extLst>
      <p:ext uri="{BB962C8B-B14F-4D97-AF65-F5344CB8AC3E}">
        <p14:creationId xmlns:p14="http://schemas.microsoft.com/office/powerpoint/2010/main" val="231602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60B00-2085-D492-CE8B-C7CA35EB9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87" y="1118586"/>
            <a:ext cx="5981700" cy="4461029"/>
          </a:xfrm>
        </p:spPr>
        <p:txBody>
          <a:bodyPr>
            <a:normAutofit/>
          </a:bodyPr>
          <a:lstStyle/>
          <a:p>
            <a:pPr algn="l"/>
            <a:r>
              <a:rPr lang="fr-FR" sz="4400" dirty="0" err="1"/>
              <a:t>Summary</a:t>
            </a:r>
            <a:r>
              <a:rPr lang="fr-FR" sz="4400" dirty="0"/>
              <a:t>:</a:t>
            </a:r>
            <a:br>
              <a:rPr lang="fr-FR" sz="4400" dirty="0"/>
            </a:br>
            <a:r>
              <a:rPr lang="fr-FR" sz="4400" dirty="0"/>
              <a:t>I. </a:t>
            </a:r>
            <a:r>
              <a:rPr lang="fr-FR" sz="4400" dirty="0" err="1"/>
              <a:t>Problem</a:t>
            </a:r>
            <a:r>
              <a:rPr lang="fr-FR" sz="4400" dirty="0"/>
              <a:t> </a:t>
            </a:r>
            <a:r>
              <a:rPr lang="fr-FR" sz="4400" dirty="0" err="1"/>
              <a:t>statement</a:t>
            </a:r>
            <a:br>
              <a:rPr lang="fr-FR" sz="4400" dirty="0"/>
            </a:br>
            <a:r>
              <a:rPr lang="fr-FR" sz="4400" dirty="0"/>
              <a:t>II. Pipeline </a:t>
            </a:r>
            <a:r>
              <a:rPr lang="fr-FR" sz="4400" dirty="0" err="1"/>
              <a:t>overview</a:t>
            </a:r>
            <a:br>
              <a:rPr lang="fr-FR" sz="4400" dirty="0"/>
            </a:br>
            <a:r>
              <a:rPr lang="fr-FR" sz="4400" dirty="0"/>
              <a:t>III.2D Key points </a:t>
            </a:r>
            <a:r>
              <a:rPr lang="fr-FR" sz="4400" dirty="0" err="1"/>
              <a:t>detection</a:t>
            </a:r>
            <a:br>
              <a:rPr lang="fr-FR" sz="4400" dirty="0"/>
            </a:br>
            <a:r>
              <a:rPr lang="fr-FR" sz="4400" dirty="0"/>
              <a:t>IV. Triangulation</a:t>
            </a:r>
            <a:br>
              <a:rPr lang="fr-FR" sz="4400" dirty="0"/>
            </a:br>
            <a:r>
              <a:rPr lang="fr-FR" sz="4400" dirty="0"/>
              <a:t>V. Future </a:t>
            </a:r>
            <a:r>
              <a:rPr lang="fr-FR" sz="4400" dirty="0" err="1"/>
              <a:t>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85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12B9-7D0E-6E61-8C8D-AD117146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en-US" dirty="0"/>
          </a:p>
        </p:txBody>
      </p:sp>
      <p:pic>
        <p:nvPicPr>
          <p:cNvPr id="7" name="Content Placeholder 6" descr="A graph with a line&#10;&#10;Description automatically generated">
            <a:extLst>
              <a:ext uri="{FF2B5EF4-FFF2-40B4-BE49-F238E27FC236}">
                <a16:creationId xmlns:a16="http://schemas.microsoft.com/office/drawing/2014/main" id="{BB15951B-B9F7-CADB-9ADA-58B8711C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13" y="1603095"/>
            <a:ext cx="4448067" cy="33360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E2D3F2-336C-F848-BE58-F44A1696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1" y="1746488"/>
            <a:ext cx="5968956" cy="304926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23E7A3-089E-8F99-B7C6-6A3EF4D8706D}"/>
              </a:ext>
            </a:extLst>
          </p:cNvPr>
          <p:cNvSpPr txBox="1">
            <a:spLocks/>
          </p:cNvSpPr>
          <p:nvPr/>
        </p:nvSpPr>
        <p:spPr>
          <a:xfrm>
            <a:off x="721711" y="4969454"/>
            <a:ext cx="11173344" cy="1507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The more images the </a:t>
            </a:r>
            <a:r>
              <a:rPr lang="fr-FR" dirty="0" err="1"/>
              <a:t>better</a:t>
            </a:r>
            <a:endParaRPr lang="fr-FR" dirty="0"/>
          </a:p>
          <a:p>
            <a:r>
              <a:rPr lang="fr-FR" dirty="0"/>
              <a:t>25 images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postprocessing</a:t>
            </a:r>
            <a:r>
              <a:rPr lang="fr-FR" dirty="0"/>
              <a:t> </a:t>
            </a:r>
            <a:r>
              <a:rPr lang="fr-FR" dirty="0" err="1"/>
              <a:t>yields</a:t>
            </a:r>
            <a:r>
              <a:rPr lang="fr-FR" dirty="0"/>
              <a:t> an </a:t>
            </a:r>
            <a:r>
              <a:rPr lang="fr-FR" dirty="0" err="1"/>
              <a:t>error</a:t>
            </a:r>
            <a:r>
              <a:rPr lang="fr-FR" dirty="0"/>
              <a:t> of 3.0 mm</a:t>
            </a:r>
          </a:p>
          <a:p>
            <a:r>
              <a:rPr lang="fr-FR" dirty="0"/>
              <a:t>25 frames correspond to a </a:t>
            </a:r>
            <a:r>
              <a:rPr lang="fr-FR" dirty="0" err="1"/>
              <a:t>video</a:t>
            </a:r>
            <a:r>
              <a:rPr lang="fr-FR" dirty="0"/>
              <a:t> of 10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03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37A0-B6D0-A0F7-2457-DFB72FAC0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V. How to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485D6-AC16-FE72-4C97-10D71D356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12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12B9-7D0E-6E61-8C8D-AD117146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</a:t>
            </a:r>
            <a:r>
              <a:rPr lang="fr-FR" dirty="0" err="1"/>
              <a:t>Better</a:t>
            </a:r>
            <a:r>
              <a:rPr lang="fr-FR" dirty="0"/>
              <a:t> annotations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D73A9-6595-F2BC-7592-71F1A9BBF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76" y="1939448"/>
            <a:ext cx="5257800" cy="4376737"/>
          </a:xfrm>
        </p:spPr>
        <p:txBody>
          <a:bodyPr/>
          <a:lstStyle/>
          <a:p>
            <a:r>
              <a:rPr lang="fr-FR" dirty="0"/>
              <a:t>Annotations are </a:t>
            </a:r>
            <a:r>
              <a:rPr lang="fr-FR" dirty="0" err="1"/>
              <a:t>gathered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calibation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has an </a:t>
            </a:r>
            <a:r>
              <a:rPr lang="fr-FR" dirty="0" err="1"/>
              <a:t>error</a:t>
            </a:r>
            <a:r>
              <a:rPr lang="fr-FR" dirty="0"/>
              <a:t> up to 2 </a:t>
            </a:r>
            <a:r>
              <a:rPr lang="fr-FR" dirty="0" err="1"/>
              <a:t>mm.</a:t>
            </a:r>
            <a:r>
              <a:rPr lang="fr-FR" dirty="0"/>
              <a:t> </a:t>
            </a:r>
          </a:p>
          <a:p>
            <a:r>
              <a:rPr lang="fr-FR" dirty="0"/>
              <a:t>The projection </a:t>
            </a:r>
            <a:r>
              <a:rPr lang="fr-FR" dirty="0" err="1"/>
              <a:t>error</a:t>
            </a:r>
            <a:r>
              <a:rPr lang="fr-FR" dirty="0"/>
              <a:t> can go up to 5 pixels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confuse the network </a:t>
            </a:r>
            <a:r>
              <a:rPr lang="fr-FR" dirty="0" err="1"/>
              <a:t>during</a:t>
            </a:r>
            <a:r>
              <a:rPr lang="fr-FR" dirty="0"/>
              <a:t> training</a:t>
            </a:r>
            <a:endParaRPr lang="en-US" dirty="0"/>
          </a:p>
          <a:p>
            <a:r>
              <a:rPr lang="en-US" dirty="0"/>
              <a:t>A series of experiments seem to point out that most of this error comes from the tracker’s positions</a:t>
            </a:r>
            <a:endParaRPr lang="fr-FR" dirty="0"/>
          </a:p>
        </p:txBody>
      </p:sp>
      <p:pic>
        <p:nvPicPr>
          <p:cNvPr id="8" name="Picture 7" descr="A person holding a tool&#10;&#10;Description automatically generated">
            <a:extLst>
              <a:ext uri="{FF2B5EF4-FFF2-40B4-BE49-F238E27FC236}">
                <a16:creationId xmlns:a16="http://schemas.microsoft.com/office/drawing/2014/main" id="{6448E472-3F41-2344-BF63-494A13100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48" y="1309582"/>
            <a:ext cx="2882281" cy="168663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6F0A222-F24A-B767-F433-3EE5C6B0E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48" y="3075516"/>
            <a:ext cx="2882281" cy="34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12B9-7D0E-6E61-8C8D-AD117146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Architecture limitations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D73A9-6595-F2BC-7592-71F1A9BBF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6" y="1779926"/>
            <a:ext cx="5257800" cy="4376737"/>
          </a:xfrm>
        </p:spPr>
        <p:txBody>
          <a:bodyPr/>
          <a:lstStyle/>
          <a:p>
            <a:r>
              <a:rPr lang="fr-FR" dirty="0"/>
              <a:t>The output </a:t>
            </a:r>
            <a:r>
              <a:rPr lang="fr-FR" dirty="0" err="1"/>
              <a:t>resolution</a:t>
            </a:r>
            <a:r>
              <a:rPr lang="fr-FR" dirty="0"/>
              <a:t> of the network </a:t>
            </a:r>
            <a:r>
              <a:rPr lang="fr-FR" dirty="0" err="1"/>
              <a:t>offers</a:t>
            </a:r>
            <a:r>
              <a:rPr lang="fr-FR" dirty="0"/>
              <a:t> a maximum </a:t>
            </a:r>
            <a:r>
              <a:rPr lang="fr-FR" dirty="0" err="1"/>
              <a:t>precision</a:t>
            </a:r>
            <a:r>
              <a:rPr lang="fr-FR" dirty="0"/>
              <a:t> of +/- 1 pixel</a:t>
            </a:r>
          </a:p>
          <a:p>
            <a:r>
              <a:rPr lang="fr-FR" dirty="0"/>
              <a:t>The input image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resized</a:t>
            </a:r>
            <a:r>
              <a:rPr lang="fr-FR" dirty="0"/>
              <a:t> one </a:t>
            </a:r>
            <a:r>
              <a:rPr lang="fr-FR" dirty="0" err="1"/>
              <a:t>because</a:t>
            </a:r>
            <a:r>
              <a:rPr lang="fr-FR" dirty="0"/>
              <a:t> of hardware limitation </a:t>
            </a:r>
            <a:r>
              <a:rPr lang="fr-FR" dirty="0" err="1"/>
              <a:t>during</a:t>
            </a:r>
            <a:r>
              <a:rPr lang="fr-FR" dirty="0"/>
              <a:t> training (0.5 factor in </a:t>
            </a:r>
            <a:r>
              <a:rPr lang="fr-FR" dirty="0" err="1"/>
              <a:t>average</a:t>
            </a:r>
            <a:r>
              <a:rPr lang="fr-FR" dirty="0"/>
              <a:t>)</a:t>
            </a:r>
          </a:p>
          <a:p>
            <a:r>
              <a:rPr lang="fr-FR" dirty="0"/>
              <a:t>A second network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trained</a:t>
            </a:r>
            <a:r>
              <a:rPr lang="fr-FR" dirty="0"/>
              <a:t> to </a:t>
            </a:r>
            <a:r>
              <a:rPr lang="fr-FR" dirty="0" err="1"/>
              <a:t>refine</a:t>
            </a:r>
            <a:r>
              <a:rPr lang="fr-FR" dirty="0"/>
              <a:t> the </a:t>
            </a:r>
            <a:r>
              <a:rPr lang="fr-FR" dirty="0" err="1"/>
              <a:t>predictions</a:t>
            </a:r>
            <a:r>
              <a:rPr lang="fr-FR" dirty="0"/>
              <a:t> of the first one</a:t>
            </a:r>
          </a:p>
        </p:txBody>
      </p:sp>
      <p:pic>
        <p:nvPicPr>
          <p:cNvPr id="7" name="Picture 6" descr="A grid with different colored squares&#10;&#10;Description automatically generated">
            <a:extLst>
              <a:ext uri="{FF2B5EF4-FFF2-40B4-BE49-F238E27FC236}">
                <a16:creationId xmlns:a16="http://schemas.microsoft.com/office/drawing/2014/main" id="{4B850B42-866D-0A59-4D28-7AE87EB2F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32" y="2049607"/>
            <a:ext cx="379758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66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6A89-94E1-4649-BD0B-1EE95C47E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attention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90F82-6119-C9FA-91E2-463B923455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Clement Wang </a:t>
            </a:r>
          </a:p>
          <a:p>
            <a:r>
              <a:rPr lang="fr-FR" dirty="0">
                <a:hlinkClick r:id="rId2"/>
              </a:rPr>
              <a:t>clementwang2001@gmail.com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08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37A0-B6D0-A0F7-2457-DFB72FAC0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statement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485D6-AC16-FE72-4C97-10D71D356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Accelerating</a:t>
            </a:r>
            <a:r>
              <a:rPr lang="fr-FR" dirty="0"/>
              <a:t> instrument calibration </a:t>
            </a:r>
          </a:p>
          <a:p>
            <a:r>
              <a:rPr lang="fr-FR" dirty="0" err="1"/>
              <a:t>from</a:t>
            </a:r>
            <a:r>
              <a:rPr lang="fr-FR" dirty="0"/>
              <a:t> 2 minutes to 10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7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Introduction of the </a:t>
            </a:r>
            <a:r>
              <a:rPr lang="fr-FR" dirty="0" err="1"/>
              <a:t>context</a:t>
            </a:r>
            <a:endParaRPr lang="en-US" dirty="0"/>
          </a:p>
        </p:txBody>
      </p:sp>
      <p:pic>
        <p:nvPicPr>
          <p:cNvPr id="5" name="Picture 4" descr="A medical equipment with a screen and a monitor&#10;&#10;Description automatically generated">
            <a:extLst>
              <a:ext uri="{FF2B5EF4-FFF2-40B4-BE49-F238E27FC236}">
                <a16:creationId xmlns:a16="http://schemas.microsoft.com/office/drawing/2014/main" id="{A62F3B7A-9401-3514-0BB9-F70FFC1A5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9" y="1348422"/>
            <a:ext cx="2155627" cy="2155627"/>
          </a:xfrm>
          <a:prstGeom prst="rect">
            <a:avLst/>
          </a:prstGeom>
        </p:spPr>
      </p:pic>
      <p:pic>
        <p:nvPicPr>
          <p:cNvPr id="7" name="Picture 6" descr="A black rectangular object with a green light&#10;&#10;Description automatically generated">
            <a:extLst>
              <a:ext uri="{FF2B5EF4-FFF2-40B4-BE49-F238E27FC236}">
                <a16:creationId xmlns:a16="http://schemas.microsoft.com/office/drawing/2014/main" id="{993E10D1-64DF-EA9E-02FB-4475E36DA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13" y="2308515"/>
            <a:ext cx="3194841" cy="820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68CA7-45EB-26EC-F454-AFF19E813E5D}"/>
              </a:ext>
            </a:extLst>
          </p:cNvPr>
          <p:cNvSpPr txBox="1"/>
          <p:nvPr/>
        </p:nvSpPr>
        <p:spPr>
          <a:xfrm>
            <a:off x="761039" y="3520866"/>
            <a:ext cx="188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Navigation system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1CF20-2E0E-1B03-FA28-F569252C0905}"/>
              </a:ext>
            </a:extLst>
          </p:cNvPr>
          <p:cNvSpPr txBox="1"/>
          <p:nvPr/>
        </p:nvSpPr>
        <p:spPr>
          <a:xfrm>
            <a:off x="3811726" y="3499988"/>
            <a:ext cx="1622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FP8000 camera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9E6AB-492D-FB1F-9C2D-D97896963941}"/>
              </a:ext>
            </a:extLst>
          </p:cNvPr>
          <p:cNvSpPr txBox="1"/>
          <p:nvPr/>
        </p:nvSpPr>
        <p:spPr>
          <a:xfrm>
            <a:off x="4348588" y="1276681"/>
            <a:ext cx="215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NIR Cameras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021D55-1BA5-3BE7-9EC5-F131164D7153}"/>
              </a:ext>
            </a:extLst>
          </p:cNvPr>
          <p:cNvCxnSpPr>
            <a:cxnSpLocks/>
          </p:cNvCxnSpPr>
          <p:nvPr/>
        </p:nvCxnSpPr>
        <p:spPr>
          <a:xfrm flipH="1">
            <a:off x="3409867" y="1626786"/>
            <a:ext cx="1552750" cy="948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F689E1-6EC0-CA2A-A8FB-512894462B23}"/>
              </a:ext>
            </a:extLst>
          </p:cNvPr>
          <p:cNvCxnSpPr>
            <a:cxnSpLocks/>
          </p:cNvCxnSpPr>
          <p:nvPr/>
        </p:nvCxnSpPr>
        <p:spPr>
          <a:xfrm>
            <a:off x="4962617" y="1653624"/>
            <a:ext cx="621437" cy="92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700A5E-54E0-5BCE-9386-4060E1E4097F}"/>
              </a:ext>
            </a:extLst>
          </p:cNvPr>
          <p:cNvSpPr txBox="1"/>
          <p:nvPr/>
        </p:nvSpPr>
        <p:spPr>
          <a:xfrm>
            <a:off x="5281890" y="3137023"/>
            <a:ext cx="1396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RGB Camera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0F2C0-5A9C-1ADC-3AEB-9E0312AA335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456590" y="2789503"/>
            <a:ext cx="825300" cy="532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close-up of a person holding a device&#10;&#10;Description automatically generated">
            <a:extLst>
              <a:ext uri="{FF2B5EF4-FFF2-40B4-BE49-F238E27FC236}">
                <a16:creationId xmlns:a16="http://schemas.microsoft.com/office/drawing/2014/main" id="{680FF571-7354-97FD-662D-FCB1C8589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52" y="4068497"/>
            <a:ext cx="3709833" cy="22444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CAF0B0-1A1E-76F1-03B1-7811F4EE2069}"/>
              </a:ext>
            </a:extLst>
          </p:cNvPr>
          <p:cNvSpPr txBox="1"/>
          <p:nvPr/>
        </p:nvSpPr>
        <p:spPr>
          <a:xfrm>
            <a:off x="2043082" y="6425607"/>
            <a:ext cx="273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High speed drill instrument</a:t>
            </a:r>
            <a:endParaRPr lang="en-US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7CBBAC3-BCB5-B948-7E88-8BF89CBB8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822" y="3213717"/>
            <a:ext cx="4552139" cy="2987058"/>
          </a:xfrm>
        </p:spPr>
        <p:txBody>
          <a:bodyPr/>
          <a:lstStyle/>
          <a:p>
            <a:r>
              <a:rPr lang="fr-FR" dirty="0"/>
              <a:t>Track the </a:t>
            </a:r>
            <a:r>
              <a:rPr lang="fr-FR" dirty="0" err="1"/>
              <a:t>surgery</a:t>
            </a:r>
            <a:r>
              <a:rPr lang="fr-FR" dirty="0"/>
              <a:t> instruments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safety</a:t>
            </a:r>
            <a:endParaRPr lang="fr-FR" dirty="0"/>
          </a:p>
          <a:p>
            <a:r>
              <a:rPr lang="fr-FR" dirty="0" err="1"/>
              <a:t>Provide</a:t>
            </a:r>
            <a:r>
              <a:rPr lang="fr-FR" dirty="0"/>
              <a:t> guidance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surgery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5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E4E2-6D12-1102-368B-AE8772A2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definition</a:t>
            </a:r>
            <a:endParaRPr lang="en-US" dirty="0"/>
          </a:p>
        </p:txBody>
      </p:sp>
      <p:pic>
        <p:nvPicPr>
          <p:cNvPr id="6" name="Content Placeholder 5" descr="Several different types of antenna&#10;&#10;Description automatically generated">
            <a:extLst>
              <a:ext uri="{FF2B5EF4-FFF2-40B4-BE49-F238E27FC236}">
                <a16:creationId xmlns:a16="http://schemas.microsoft.com/office/drawing/2014/main" id="{2FBF9BC5-619A-D936-B888-FE3DBE2BE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13" y="3263178"/>
            <a:ext cx="3039490" cy="1473618"/>
          </a:xfrm>
        </p:spPr>
      </p:pic>
      <p:pic>
        <p:nvPicPr>
          <p:cNvPr id="4" name="Picture 3" descr="A close-up of a person holding a device&#10;&#10;Description automatically generated">
            <a:extLst>
              <a:ext uri="{FF2B5EF4-FFF2-40B4-BE49-F238E27FC236}">
                <a16:creationId xmlns:a16="http://schemas.microsoft.com/office/drawing/2014/main" id="{9F1F1A2F-3775-EAA9-D045-6DD600F94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92" y="1516594"/>
            <a:ext cx="2886935" cy="1746584"/>
          </a:xfrm>
          <a:prstGeom prst="rect">
            <a:avLst/>
          </a:prstGeom>
        </p:spPr>
      </p:pic>
      <p:pic>
        <p:nvPicPr>
          <p:cNvPr id="8" name="Picture 7" descr="A diagram of a graph of a graph&#10;&#10;Description automatically generated">
            <a:extLst>
              <a:ext uri="{FF2B5EF4-FFF2-40B4-BE49-F238E27FC236}">
                <a16:creationId xmlns:a16="http://schemas.microsoft.com/office/drawing/2014/main" id="{AD4677C6-042D-47F9-B408-AB6E43F43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07" y="4916627"/>
            <a:ext cx="3991103" cy="10460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1AE78C-60D6-916D-F39C-718424C7DB3A}"/>
              </a:ext>
            </a:extLst>
          </p:cNvPr>
          <p:cNvSpPr txBox="1">
            <a:spLocks/>
          </p:cNvSpPr>
          <p:nvPr/>
        </p:nvSpPr>
        <p:spPr>
          <a:xfrm>
            <a:off x="1314001" y="4380626"/>
            <a:ext cx="4552139" cy="2118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1C18E1-84AB-65FC-8901-8BCC1C3742F8}"/>
              </a:ext>
            </a:extLst>
          </p:cNvPr>
          <p:cNvSpPr txBox="1">
            <a:spLocks/>
          </p:cNvSpPr>
          <p:nvPr/>
        </p:nvSpPr>
        <p:spPr>
          <a:xfrm>
            <a:off x="1486190" y="4916627"/>
            <a:ext cx="4552139" cy="171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631893-C64F-6DEC-8422-5FDC80BEAF01}"/>
              </a:ext>
            </a:extLst>
          </p:cNvPr>
          <p:cNvSpPr txBox="1">
            <a:spLocks/>
          </p:cNvSpPr>
          <p:nvPr/>
        </p:nvSpPr>
        <p:spPr>
          <a:xfrm>
            <a:off x="1498145" y="2058851"/>
            <a:ext cx="4552139" cy="2713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3D positions are tracked through </a:t>
            </a:r>
            <a:r>
              <a:rPr lang="en-US" i="1" dirty="0"/>
              <a:t>tracker-to-tip 3D transformation</a:t>
            </a:r>
            <a:endParaRPr lang="fr-FR" i="1" dirty="0"/>
          </a:p>
          <a:p>
            <a:r>
              <a:rPr lang="en-US" dirty="0"/>
              <a:t>Getting this </a:t>
            </a:r>
            <a:r>
              <a:rPr lang="en-US" i="1" dirty="0"/>
              <a:t>transformation</a:t>
            </a:r>
            <a:r>
              <a:rPr lang="en-US" dirty="0"/>
              <a:t> requires manual calibration and is repetitive and time-consuming (up to 2 minutes)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1E3BE6-99B3-ABF4-3586-B9E66DFDAD94}"/>
              </a:ext>
            </a:extLst>
          </p:cNvPr>
          <p:cNvSpPr txBox="1">
            <a:spLocks/>
          </p:cNvSpPr>
          <p:nvPr/>
        </p:nvSpPr>
        <p:spPr>
          <a:xfrm>
            <a:off x="1634897" y="4881116"/>
            <a:ext cx="4839672" cy="111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internship</a:t>
            </a:r>
            <a:r>
              <a:rPr lang="fr-FR" dirty="0"/>
              <a:t>: </a:t>
            </a:r>
            <a:r>
              <a:rPr lang="fr-FR" dirty="0" err="1"/>
              <a:t>Accelerate</a:t>
            </a:r>
            <a:r>
              <a:rPr lang="fr-FR" dirty="0"/>
              <a:t> the calibration           </a:t>
            </a:r>
            <a:r>
              <a:rPr lang="fr-FR" dirty="0" err="1"/>
              <a:t>from</a:t>
            </a:r>
            <a:r>
              <a:rPr lang="fr-FR" dirty="0"/>
              <a:t> 2 minute to 10 seconds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90FAD7-0252-C8B9-B517-5A7E83725CD7}"/>
              </a:ext>
            </a:extLst>
          </p:cNvPr>
          <p:cNvSpPr/>
          <p:nvPr/>
        </p:nvSpPr>
        <p:spPr>
          <a:xfrm>
            <a:off x="1498145" y="4841167"/>
            <a:ext cx="4270053" cy="11912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4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37A0-B6D0-A0F7-2457-DFB72FAC0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II. 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485D6-AC16-FE72-4C97-10D71D356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5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</a:t>
            </a:r>
            <a:r>
              <a:rPr lang="fr-FR" dirty="0" err="1"/>
              <a:t>Related</a:t>
            </a:r>
            <a:r>
              <a:rPr lang="fr-FR" dirty="0"/>
              <a:t> Deep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problems</a:t>
            </a:r>
            <a:endParaRPr lang="en-US" dirty="0"/>
          </a:p>
        </p:txBody>
      </p:sp>
      <p:pic>
        <p:nvPicPr>
          <p:cNvPr id="11" name="Content Placeholder 10" descr="A collage of cars and buildings&#10;&#10;Description automatically generated">
            <a:extLst>
              <a:ext uri="{FF2B5EF4-FFF2-40B4-BE49-F238E27FC236}">
                <a16:creationId xmlns:a16="http://schemas.microsoft.com/office/drawing/2014/main" id="{0DD7B875-194F-97FC-DF03-0145C0FA7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72" y="1490016"/>
            <a:ext cx="6570396" cy="3254399"/>
          </a:xfrm>
        </p:spPr>
      </p:pic>
      <p:pic>
        <p:nvPicPr>
          <p:cNvPr id="15" name="Picture 14" descr="A group of people doing yoga&#10;&#10;Description automatically generated">
            <a:extLst>
              <a:ext uri="{FF2B5EF4-FFF2-40B4-BE49-F238E27FC236}">
                <a16:creationId xmlns:a16="http://schemas.microsoft.com/office/drawing/2014/main" id="{2FB5A165-B2EF-3BA6-5885-05945188F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0016"/>
            <a:ext cx="4737872" cy="315660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F803D31-B238-0502-C299-52AD6D44ED2A}"/>
              </a:ext>
            </a:extLst>
          </p:cNvPr>
          <p:cNvSpPr txBox="1">
            <a:spLocks/>
          </p:cNvSpPr>
          <p:nvPr/>
        </p:nvSpPr>
        <p:spPr>
          <a:xfrm>
            <a:off x="1023933" y="5021967"/>
            <a:ext cx="4552139" cy="1606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Key points </a:t>
            </a:r>
            <a:r>
              <a:rPr lang="fr-FR" dirty="0" err="1"/>
              <a:t>detection</a:t>
            </a:r>
            <a:endParaRPr lang="fr-FR" dirty="0"/>
          </a:p>
          <a:p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ill-defined</a:t>
            </a:r>
            <a:r>
              <a:rPr lang="fr-FR" dirty="0"/>
              <a:t> key points</a:t>
            </a:r>
          </a:p>
          <a:p>
            <a:r>
              <a:rPr lang="en-US" dirty="0"/>
              <a:t>Research focus on detection rather than accuracy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2A563FA-FAC6-B056-015A-EE14DA4E4035}"/>
              </a:ext>
            </a:extLst>
          </p:cNvPr>
          <p:cNvSpPr txBox="1">
            <a:spLocks/>
          </p:cNvSpPr>
          <p:nvPr/>
        </p:nvSpPr>
        <p:spPr>
          <a:xfrm>
            <a:off x="6585200" y="4941066"/>
            <a:ext cx="4552139" cy="1606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1pPr>
            <a:lvl2pPr marL="538163" indent="-2746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2pPr>
            <a:lvl3pPr marL="803275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3pPr>
            <a:lvl4pPr marL="10763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4pPr>
            <a:lvl5pPr marL="143192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260475" algn="l"/>
              </a:tabLst>
              <a:defRPr sz="1600" kern="12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Depth</a:t>
            </a:r>
            <a:r>
              <a:rPr lang="fr-FR" dirty="0"/>
              <a:t> estimation</a:t>
            </a:r>
          </a:p>
          <a:p>
            <a:r>
              <a:rPr lang="en-US" dirty="0"/>
              <a:t>Not intended to achieve millimeter-level precision</a:t>
            </a:r>
          </a:p>
          <a:p>
            <a:r>
              <a:rPr lang="en-US" dirty="0"/>
              <a:t>Requires fully annotated datasets</a:t>
            </a:r>
          </a:p>
        </p:txBody>
      </p:sp>
    </p:spTree>
    <p:extLst>
      <p:ext uri="{BB962C8B-B14F-4D97-AF65-F5344CB8AC3E}">
        <p14:creationId xmlns:p14="http://schemas.microsoft.com/office/powerpoint/2010/main" val="134898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752E-7E2B-6DA5-5AB3-52E6440C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Pipeline </a:t>
            </a:r>
            <a:r>
              <a:rPr lang="fr-FR" dirty="0" err="1"/>
              <a:t>overview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1826ED-6129-BE75-5B36-1061CACC8A9A}"/>
              </a:ext>
            </a:extLst>
          </p:cNvPr>
          <p:cNvSpPr/>
          <p:nvPr/>
        </p:nvSpPr>
        <p:spPr>
          <a:xfrm>
            <a:off x="154625" y="2822173"/>
            <a:ext cx="178441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RGB images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93049-E86F-7944-686A-A60BA8045713}"/>
              </a:ext>
            </a:extLst>
          </p:cNvPr>
          <p:cNvSpPr/>
          <p:nvPr/>
        </p:nvSpPr>
        <p:spPr>
          <a:xfrm>
            <a:off x="2370343" y="2749119"/>
            <a:ext cx="2059620" cy="11818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2D key points </a:t>
            </a:r>
            <a:r>
              <a:rPr lang="fr-FR" dirty="0" err="1"/>
              <a:t>detection</a:t>
            </a:r>
            <a:endParaRPr lang="fr-FR" dirty="0"/>
          </a:p>
          <a:p>
            <a:pPr algn="ctr"/>
            <a:r>
              <a:rPr lang="fr-FR" dirty="0"/>
              <a:t>Deep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based</a:t>
            </a:r>
            <a:endParaRPr lang="en-US" dirty="0"/>
          </a:p>
        </p:txBody>
      </p:sp>
      <p:pic>
        <p:nvPicPr>
          <p:cNvPr id="13" name="Picture 12" descr="A person holding a tool&#10;&#10;Description automatically generated">
            <a:extLst>
              <a:ext uri="{FF2B5EF4-FFF2-40B4-BE49-F238E27FC236}">
                <a16:creationId xmlns:a16="http://schemas.microsoft.com/office/drawing/2014/main" id="{36720ED5-25F5-51C3-334A-1E7C076673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7" t="29566" r="26638" b="40716"/>
          <a:stretch/>
        </p:blipFill>
        <p:spPr>
          <a:xfrm>
            <a:off x="4950785" y="1525849"/>
            <a:ext cx="2503503" cy="1449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58945-D9D2-9C20-4098-FC66B59A9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9" t="28838" r="30643" b="22740"/>
          <a:stretch/>
        </p:blipFill>
        <p:spPr>
          <a:xfrm>
            <a:off x="5292575" y="3016559"/>
            <a:ext cx="1819922" cy="236146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8150B7-FE47-2A77-F9FD-8088E5F94D4C}"/>
              </a:ext>
            </a:extLst>
          </p:cNvPr>
          <p:cNvSpPr/>
          <p:nvPr/>
        </p:nvSpPr>
        <p:spPr>
          <a:xfrm>
            <a:off x="7835289" y="2741468"/>
            <a:ext cx="1646067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Triangulation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B58F32E-6F1F-A11E-977D-C11B09385B00}"/>
              </a:ext>
            </a:extLst>
          </p:cNvPr>
          <p:cNvSpPr/>
          <p:nvPr/>
        </p:nvSpPr>
        <p:spPr>
          <a:xfrm>
            <a:off x="10204148" y="2741468"/>
            <a:ext cx="178441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3D transformation</a:t>
            </a:r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65D65B-EA20-E234-31E5-E4D67AE582D1}"/>
              </a:ext>
            </a:extLst>
          </p:cNvPr>
          <p:cNvSpPr/>
          <p:nvPr/>
        </p:nvSpPr>
        <p:spPr>
          <a:xfrm>
            <a:off x="2023738" y="3016558"/>
            <a:ext cx="259673" cy="454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1D418B9-4ECC-49A5-0CD3-94C35DEFD13D}"/>
              </a:ext>
            </a:extLst>
          </p:cNvPr>
          <p:cNvSpPr/>
          <p:nvPr/>
        </p:nvSpPr>
        <p:spPr>
          <a:xfrm>
            <a:off x="4526502" y="3052068"/>
            <a:ext cx="259673" cy="454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CE480E6-8798-4ED1-840D-60E163E48D32}"/>
              </a:ext>
            </a:extLst>
          </p:cNvPr>
          <p:cNvSpPr/>
          <p:nvPr/>
        </p:nvSpPr>
        <p:spPr>
          <a:xfrm>
            <a:off x="7493498" y="3052068"/>
            <a:ext cx="259673" cy="454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7F297D9-3550-9403-9994-C69EB3F67664}"/>
              </a:ext>
            </a:extLst>
          </p:cNvPr>
          <p:cNvSpPr/>
          <p:nvPr/>
        </p:nvSpPr>
        <p:spPr>
          <a:xfrm>
            <a:off x="9714760" y="3016558"/>
            <a:ext cx="259673" cy="454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FBF9E1-F455-1F56-F579-64FF31773AF0}"/>
              </a:ext>
            </a:extLst>
          </p:cNvPr>
          <p:cNvSpPr/>
          <p:nvPr/>
        </p:nvSpPr>
        <p:spPr>
          <a:xfrm>
            <a:off x="1583557" y="5596473"/>
            <a:ext cx="9024885" cy="85739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Annotations come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manual</a:t>
            </a:r>
            <a:r>
              <a:rPr lang="fr-FR" dirty="0"/>
              <a:t> calibration and projection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8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37A0-B6D0-A0F7-2457-DFB72FAC0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III. </a:t>
            </a:r>
            <a:r>
              <a:rPr lang="fr-FR" dirty="0" err="1"/>
              <a:t>Diving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key points </a:t>
            </a:r>
            <a:r>
              <a:rPr lang="fr-FR" dirty="0" err="1"/>
              <a:t>detection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485D6-AC16-FE72-4C97-10D71D356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21847"/>
      </p:ext>
    </p:extLst>
  </p:cSld>
  <p:clrMapOvr>
    <a:masterClrMapping/>
  </p:clrMapOvr>
</p:sld>
</file>

<file path=ppt/theme/theme1.xml><?xml version="1.0" encoding="utf-8"?>
<a:theme xmlns:a="http://schemas.openxmlformats.org/drawingml/2006/main" name="Automatants Powerpoint Theme">
  <a:themeElements>
    <a:clrScheme name="Automatant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A223"/>
      </a:accent1>
      <a:accent2>
        <a:srgbClr val="FF6523"/>
      </a:accent2>
      <a:accent3>
        <a:srgbClr val="FFC923"/>
      </a:accent3>
      <a:accent4>
        <a:srgbClr val="E64823"/>
      </a:accent4>
      <a:accent5>
        <a:srgbClr val="00D762"/>
      </a:accent5>
      <a:accent6>
        <a:srgbClr val="00B0F0"/>
      </a:accent6>
      <a:hlink>
        <a:srgbClr val="00B0F0"/>
      </a:hlink>
      <a:folHlink>
        <a:srgbClr val="22FE8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omatants Powerpoint Theme" id="{00C30566-8E89-4FAD-979F-E81DABA37693}" vid="{B4346A8B-5404-48BB-9B8D-E3F13CE4A92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D821136C837D41979CFC1D12A816E2" ma:contentTypeVersion="6" ma:contentTypeDescription="Crée un document." ma:contentTypeScope="" ma:versionID="7db694af026fbf46256b81951ab3b9f3">
  <xsd:schema xmlns:xsd="http://www.w3.org/2001/XMLSchema" xmlns:xs="http://www.w3.org/2001/XMLSchema" xmlns:p="http://schemas.microsoft.com/office/2006/metadata/properties" xmlns:ns3="1749403e-43f4-42a8-8ab2-50ed4adb066f" xmlns:ns4="f3ee216c-37c3-4190-903b-ed7b25a7aaf1" targetNamespace="http://schemas.microsoft.com/office/2006/metadata/properties" ma:root="true" ma:fieldsID="7609f6b6454ee375dcf4b2bd9e790bec" ns3:_="" ns4:_="">
    <xsd:import namespace="1749403e-43f4-42a8-8ab2-50ed4adb066f"/>
    <xsd:import namespace="f3ee216c-37c3-4190-903b-ed7b25a7aaf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9403e-43f4-42a8-8ab2-50ed4adb06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ee216c-37c3-4190-903b-ed7b25a7aa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ee216c-37c3-4190-903b-ed7b25a7aaf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C4DA34-EBFF-459D-A9A5-DA3B5C742A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9403e-43f4-42a8-8ab2-50ed4adb066f"/>
    <ds:schemaRef ds:uri="f3ee216c-37c3-4190-903b-ed7b25a7aa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80E6FF-E075-4F59-92AF-78F096CACDC8}">
  <ds:schemaRefs>
    <ds:schemaRef ds:uri="1749403e-43f4-42a8-8ab2-50ed4adb066f"/>
    <ds:schemaRef ds:uri="http://schemas.microsoft.com/office/2006/documentManagement/types"/>
    <ds:schemaRef ds:uri="f3ee216c-37c3-4190-903b-ed7b25a7aaf1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4308742-D06A-4669-9978-201895A3DF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 Powerpoint</Template>
  <TotalTime>0</TotalTime>
  <Words>648</Words>
  <Application>Microsoft Office PowerPoint</Application>
  <PresentationFormat>Widescreen</PresentationFormat>
  <Paragraphs>102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Open Sans Light</vt:lpstr>
      <vt:lpstr>Automatants Powerpoint Theme</vt:lpstr>
      <vt:lpstr>High Speed Drill calibration  A deep learning approach</vt:lpstr>
      <vt:lpstr>Summary: I. Problem statement II. Pipeline overview III.2D Key points detection IV. Triangulation V. Future works</vt:lpstr>
      <vt:lpstr>Problem statement</vt:lpstr>
      <vt:lpstr>I. Introduction of the context</vt:lpstr>
      <vt:lpstr>I. Problem definition</vt:lpstr>
      <vt:lpstr>II. How does it work?</vt:lpstr>
      <vt:lpstr>II. Related Deep learning problems</vt:lpstr>
      <vt:lpstr>II. Pipeline overview</vt:lpstr>
      <vt:lpstr>III. Diving into key points detection</vt:lpstr>
      <vt:lpstr>III. Basic understanding of Deep learning</vt:lpstr>
      <vt:lpstr>III. Implemented architecture</vt:lpstr>
      <vt:lpstr>III. Increase diversity in the images</vt:lpstr>
      <vt:lpstr>III. Postprocessing and confidence score</vt:lpstr>
      <vt:lpstr>III. 2D Key points detection results</vt:lpstr>
      <vt:lpstr>III. Qualitative analysis – Best samples</vt:lpstr>
      <vt:lpstr>III. Qualitative analysis – Worst samples</vt:lpstr>
      <vt:lpstr>IV. Triangulation through time</vt:lpstr>
      <vt:lpstr>IV. Triangulation pipeline</vt:lpstr>
      <vt:lpstr>IV. Mathematical details</vt:lpstr>
      <vt:lpstr>IV. Results analysis</vt:lpstr>
      <vt:lpstr>V. How to get better?</vt:lpstr>
      <vt:lpstr>IV. Better annotations</vt:lpstr>
      <vt:lpstr>IV. Architecture limitations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Speed drill calibration  Deep learning approach</dc:title>
  <dc:creator>Clement Wang (Student at CentraleSupelec)</dc:creator>
  <cp:lastModifiedBy>Clement Wang (Student at CentraleSupelec)</cp:lastModifiedBy>
  <cp:revision>4</cp:revision>
  <dcterms:created xsi:type="dcterms:W3CDTF">2023-07-23T07:58:29Z</dcterms:created>
  <dcterms:modified xsi:type="dcterms:W3CDTF">2023-07-24T17:15:07Z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0x01010054D821136C837D41979CFC1D12A816E2</vt:lpwstr>
  </property>
</Properties>
</file>